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645275" cy="97758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>
      <p:cViewPr varScale="1">
        <p:scale>
          <a:sx n="130" d="100"/>
          <a:sy n="130" d="100"/>
        </p:scale>
        <p:origin x="643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43" cy="489261"/>
          </a:xfrm>
          <a:prstGeom prst="rect">
            <a:avLst/>
          </a:prstGeom>
        </p:spPr>
        <p:txBody>
          <a:bodyPr vert="horz" lIns="89767" tIns="44883" rIns="89767" bIns="4488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63380" y="0"/>
            <a:ext cx="2880343" cy="489261"/>
          </a:xfrm>
          <a:prstGeom prst="rect">
            <a:avLst/>
          </a:prstGeom>
        </p:spPr>
        <p:txBody>
          <a:bodyPr vert="horz" lIns="89767" tIns="44883" rIns="89767" bIns="44883" rtlCol="0"/>
          <a:lstStyle>
            <a:lvl1pPr algn="r">
              <a:defRPr sz="1200"/>
            </a:lvl1pPr>
          </a:lstStyle>
          <a:p>
            <a:fld id="{6C0FFBF9-214A-42D3-8F6A-DE275DA17376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85002"/>
            <a:ext cx="2880343" cy="489261"/>
          </a:xfrm>
          <a:prstGeom prst="rect">
            <a:avLst/>
          </a:prstGeom>
        </p:spPr>
        <p:txBody>
          <a:bodyPr vert="horz" lIns="89767" tIns="44883" rIns="89767" bIns="4488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63380" y="9285002"/>
            <a:ext cx="2880343" cy="489261"/>
          </a:xfrm>
          <a:prstGeom prst="rect">
            <a:avLst/>
          </a:prstGeom>
        </p:spPr>
        <p:txBody>
          <a:bodyPr vert="horz" lIns="89767" tIns="44883" rIns="89767" bIns="44883" rtlCol="0" anchor="b"/>
          <a:lstStyle>
            <a:lvl1pPr algn="r">
              <a:defRPr sz="1200"/>
            </a:lvl1pPr>
          </a:lstStyle>
          <a:p>
            <a:fld id="{EA33EC07-ADC8-4F76-928A-4B61EB578B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1806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1"/>
          </a:xfrm>
          <a:prstGeom prst="rect">
            <a:avLst/>
          </a:prstGeom>
        </p:spPr>
        <p:txBody>
          <a:bodyPr vert="horz" lIns="89767" tIns="44883" rIns="89767" bIns="4488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64119" y="0"/>
            <a:ext cx="2879619" cy="488791"/>
          </a:xfrm>
          <a:prstGeom prst="rect">
            <a:avLst/>
          </a:prstGeom>
        </p:spPr>
        <p:txBody>
          <a:bodyPr vert="horz" lIns="89767" tIns="44883" rIns="89767" bIns="44883" rtlCol="0"/>
          <a:lstStyle>
            <a:lvl1pPr algn="r">
              <a:defRPr sz="1200"/>
            </a:lvl1pPr>
          </a:lstStyle>
          <a:p>
            <a:fld id="{63CFA4C6-8906-4E3E-8992-403451A6978E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67" tIns="44883" rIns="89767" bIns="4488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1"/>
          </a:xfrm>
          <a:prstGeom prst="rect">
            <a:avLst/>
          </a:prstGeom>
        </p:spPr>
        <p:txBody>
          <a:bodyPr vert="horz" lIns="89767" tIns="44883" rIns="89767" bIns="4488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79619" cy="488791"/>
          </a:xfrm>
          <a:prstGeom prst="rect">
            <a:avLst/>
          </a:prstGeom>
        </p:spPr>
        <p:txBody>
          <a:bodyPr vert="horz" lIns="89767" tIns="44883" rIns="89767" bIns="4488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64119" y="9285338"/>
            <a:ext cx="2879619" cy="488791"/>
          </a:xfrm>
          <a:prstGeom prst="rect">
            <a:avLst/>
          </a:prstGeom>
        </p:spPr>
        <p:txBody>
          <a:bodyPr vert="horz" lIns="89767" tIns="44883" rIns="89767" bIns="44883" rtlCol="0" anchor="b"/>
          <a:lstStyle>
            <a:lvl1pPr algn="r">
              <a:defRPr sz="1200"/>
            </a:lvl1pPr>
          </a:lstStyle>
          <a:p>
            <a:fld id="{6176A589-AEA8-4428-87DD-2A2ECE8366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117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8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8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2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4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9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6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312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7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63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89837-3974-4D21-9F7F-4B87164F2699}" type="slidenum">
              <a:rPr lang="nb-NO" smtClean="0">
                <a:solidFill>
                  <a:prstClr val="black"/>
                </a:solidFill>
              </a:rPr>
              <a:pPr/>
              <a:t>8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86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62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5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57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23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230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97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167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439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25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212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502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1D09-7E39-4EF1-A0EC-7DDEC29822F2}" type="datetimeFigureOut">
              <a:rPr lang="nb-NO" smtClean="0"/>
              <a:t>08.01.2021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43F0-A25F-4F9F-B20C-9BF71B24B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54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msfylke.n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kvaloya.vgs.no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18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00800" cy="237626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nb-NO" sz="4000" dirty="0">
                <a:solidFill>
                  <a:schemeClr val="tx1"/>
                </a:solidFill>
              </a:rPr>
              <a:t>Kvaløya Videregående skole</a:t>
            </a:r>
          </a:p>
          <a:p>
            <a:pPr algn="l"/>
            <a:endParaRPr lang="nb-NO" sz="4000" dirty="0">
              <a:solidFill>
                <a:schemeClr val="tx1"/>
              </a:solidFill>
            </a:endParaRPr>
          </a:p>
          <a:p>
            <a:pPr algn="l"/>
            <a:r>
              <a:rPr lang="nb-NO" dirty="0">
                <a:solidFill>
                  <a:schemeClr val="tx1"/>
                </a:solidFill>
              </a:rPr>
              <a:t>		Vg1	Bygg- og anleggsteknikk.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		Vg2 	Tømrerfaget eller betongfaget.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		Vg3	Tømrerfaget eller betongfaget.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		Vg4	Tømrerfaget eller betongfaget.</a:t>
            </a:r>
            <a:endParaRPr lang="nb-NO" dirty="0"/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955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26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6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00800" cy="237626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nb-NO" sz="4000" dirty="0">
                <a:solidFill>
                  <a:schemeClr val="tx1"/>
                </a:solidFill>
              </a:rPr>
              <a:t>Et samarbeid mellom: </a:t>
            </a:r>
          </a:p>
          <a:p>
            <a:pPr algn="l"/>
            <a:endParaRPr lang="nb-NO" sz="4000" dirty="0">
              <a:solidFill>
                <a:schemeClr val="tx1"/>
              </a:solidFill>
            </a:endParaRPr>
          </a:p>
          <a:p>
            <a:pPr algn="l"/>
            <a:r>
              <a:rPr lang="nb-NO" sz="4000" dirty="0">
                <a:solidFill>
                  <a:schemeClr val="tx1"/>
                </a:solidFill>
              </a:rPr>
              <a:t>Ulike bedrifter i regionen.</a:t>
            </a:r>
          </a:p>
          <a:p>
            <a:pPr algn="l"/>
            <a:r>
              <a:rPr lang="nb-NO" sz="4000" dirty="0">
                <a:solidFill>
                  <a:schemeClr val="tx1"/>
                </a:solidFill>
              </a:rPr>
              <a:t>Opplæringskontoret BYGGOPP.</a:t>
            </a:r>
          </a:p>
          <a:p>
            <a:pPr algn="l"/>
            <a:r>
              <a:rPr lang="nb-NO" sz="4000" dirty="0">
                <a:solidFill>
                  <a:schemeClr val="tx1"/>
                </a:solidFill>
              </a:rPr>
              <a:t>Kvaløya videregående skole. 	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8210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28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696744" cy="3240360"/>
          </a:xfrm>
        </p:spPr>
        <p:txBody>
          <a:bodyPr>
            <a:normAutofit fontScale="85000" lnSpcReduction="10000"/>
          </a:bodyPr>
          <a:lstStyle/>
          <a:p>
            <a:r>
              <a:rPr lang="nb-NO" sz="3600" b="1" dirty="0">
                <a:solidFill>
                  <a:schemeClr val="tx1"/>
                </a:solidFill>
              </a:rPr>
              <a:t>Hvorfor YSK/TAF:</a:t>
            </a:r>
          </a:p>
          <a:p>
            <a:r>
              <a:rPr lang="nb-NO" dirty="0">
                <a:solidFill>
                  <a:schemeClr val="tx1"/>
                </a:solidFill>
              </a:rPr>
              <a:t>Næringslivet ønsker/ trenger flere ingeniører/ sivilingeniører med praktisk bakgrunn.</a:t>
            </a:r>
          </a:p>
          <a:p>
            <a:r>
              <a:rPr lang="nb-NO" dirty="0">
                <a:solidFill>
                  <a:schemeClr val="tx1"/>
                </a:solidFill>
              </a:rPr>
              <a:t>Gir fagarbeidere et spesielt godt teorigrunnlag for videre studier.</a:t>
            </a:r>
          </a:p>
          <a:p>
            <a:r>
              <a:rPr lang="nb-NO" dirty="0">
                <a:solidFill>
                  <a:schemeClr val="tx1"/>
                </a:solidFill>
              </a:rPr>
              <a:t>Styrke og videreutvikle samarbeidet mellom skole og bedrift.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15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20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624736" cy="2880320"/>
          </a:xfrm>
        </p:spPr>
        <p:txBody>
          <a:bodyPr>
            <a:normAutofit fontScale="85000" lnSpcReduction="10000"/>
          </a:bodyPr>
          <a:lstStyle/>
          <a:p>
            <a:r>
              <a:rPr lang="nb-NO" sz="3800" b="1" dirty="0">
                <a:solidFill>
                  <a:schemeClr val="tx1"/>
                </a:solidFill>
              </a:rPr>
              <a:t>Hva er YSK/TAF:</a:t>
            </a:r>
          </a:p>
          <a:p>
            <a:r>
              <a:rPr lang="nb-NO" dirty="0">
                <a:solidFill>
                  <a:schemeClr val="tx1"/>
                </a:solidFill>
              </a:rPr>
              <a:t>4-årig utdanningstilbud.</a:t>
            </a:r>
          </a:p>
          <a:p>
            <a:r>
              <a:rPr lang="nb-NO" dirty="0">
                <a:solidFill>
                  <a:schemeClr val="tx1"/>
                </a:solidFill>
              </a:rPr>
              <a:t>Vekseler mellom opplæring i skole og bedrift.</a:t>
            </a:r>
          </a:p>
          <a:p>
            <a:r>
              <a:rPr lang="nb-NO" dirty="0">
                <a:solidFill>
                  <a:schemeClr val="tx1"/>
                </a:solidFill>
              </a:rPr>
              <a:t>Fag-/Svennebrev.</a:t>
            </a:r>
          </a:p>
          <a:p>
            <a:r>
              <a:rPr lang="nb-NO" dirty="0">
                <a:solidFill>
                  <a:schemeClr val="tx1"/>
                </a:solidFill>
              </a:rPr>
              <a:t>Spesiell studiekompetanse.</a:t>
            </a:r>
          </a:p>
          <a:p>
            <a:r>
              <a:rPr lang="nb-NO" dirty="0">
                <a:solidFill>
                  <a:schemeClr val="tx1"/>
                </a:solidFill>
              </a:rPr>
              <a:t>Lønn under utdannelse.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033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28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8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920880" cy="3456384"/>
          </a:xfrm>
        </p:spPr>
        <p:txBody>
          <a:bodyPr>
            <a:normAutofit fontScale="55000" lnSpcReduction="20000"/>
          </a:bodyPr>
          <a:lstStyle/>
          <a:p>
            <a:r>
              <a:rPr lang="nb-NO" sz="4500" dirty="0">
                <a:solidFill>
                  <a:schemeClr val="tx1"/>
                </a:solidFill>
              </a:rPr>
              <a:t>Gjennomføring: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1. og 2. året er man definert som elev. Fra skoleslutt 2 året og frem til fellesferien, jobber eleven/lærlingen.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3. og 4. året er man definert som lærling og skriver lærekontrakt med bedriften.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3 året er det undervisning i 3 dager pr. uke og opplæring i bedrift i 2 dager pr. uke. 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Det siste året er det undervisning 2 dager pr. uke og opplæring i bedrift 3 dager </a:t>
            </a:r>
            <a:r>
              <a:rPr lang="nb-NO" dirty="0" err="1">
                <a:solidFill>
                  <a:schemeClr val="tx1"/>
                </a:solidFill>
              </a:rPr>
              <a:t>pr.uke</a:t>
            </a:r>
            <a:r>
              <a:rPr lang="nb-NO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Eleven/lærlingen følger arbeidstiden til bedriften 3. og 4 året. 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Er i arbeid i skolens sommerferie og andre undervisningsfrie dager i skoleåret.</a:t>
            </a:r>
          </a:p>
        </p:txBody>
      </p:sp>
    </p:spTree>
    <p:extLst>
      <p:ext uri="{BB962C8B-B14F-4D97-AF65-F5344CB8AC3E}">
        <p14:creationId xmlns:p14="http://schemas.microsoft.com/office/powerpoint/2010/main" val="274969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1556792"/>
            <a:ext cx="5904656" cy="83591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Yrkes- og studiekompetanse (YSK) og tekniske allmennfag (TAF)</a:t>
            </a:r>
            <a:br>
              <a:rPr lang="nb-NO" sz="18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6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7344816" cy="2880320"/>
          </a:xfrm>
        </p:spPr>
        <p:txBody>
          <a:bodyPr>
            <a:normAutofit fontScale="70000" lnSpcReduction="20000"/>
          </a:bodyPr>
          <a:lstStyle/>
          <a:p>
            <a:endParaRPr lang="nb-NO" dirty="0">
              <a:solidFill>
                <a:schemeClr val="tx1"/>
              </a:solidFill>
            </a:endParaRPr>
          </a:p>
          <a:p>
            <a:r>
              <a:rPr lang="nb-NO" sz="4600" dirty="0">
                <a:solidFill>
                  <a:schemeClr val="tx1"/>
                </a:solidFill>
              </a:rPr>
              <a:t>Hva skjer etter 4 år?</a:t>
            </a:r>
          </a:p>
          <a:p>
            <a:pPr algn="l"/>
            <a:endParaRPr lang="nb-NO" dirty="0">
              <a:solidFill>
                <a:schemeClr val="tx1"/>
              </a:solidFill>
            </a:endParaRPr>
          </a:p>
          <a:p>
            <a:pPr algn="l"/>
            <a:r>
              <a:rPr lang="nb-NO" dirty="0">
                <a:solidFill>
                  <a:schemeClr val="tx1"/>
                </a:solidFill>
              </a:rPr>
              <a:t>* Avslutte arbeidsforholdet. 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* Studere videre.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* Søke om stipend fra lærebedriften til videre utdanning. </a:t>
            </a:r>
          </a:p>
          <a:p>
            <a:pPr algn="l"/>
            <a:r>
              <a:rPr lang="nb-NO" dirty="0">
                <a:solidFill>
                  <a:schemeClr val="tx1"/>
                </a:solidFill>
              </a:rPr>
              <a:t>* Fortsette som fagarbeider i lærebedriften eller annen bedrift. </a:t>
            </a:r>
          </a:p>
          <a:p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31640" y="980729"/>
            <a:ext cx="5904656" cy="93610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b-NO" sz="2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				Yrkes- og studiekompetanse (YSK) og tekniske allmennfag (TAF)</a:t>
            </a:r>
            <a:br>
              <a:rPr lang="nb-NO" sz="1800" b="1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b-NO" sz="2800" b="1" dirty="0">
                <a:solidFill>
                  <a:schemeClr val="bg1"/>
                </a:solidFill>
              </a:rPr>
            </a:br>
            <a:r>
              <a:rPr lang="nb-NO" sz="1800" dirty="0"/>
              <a:t>Fag –og timefordeling YSK/TAF Fag/timer</a:t>
            </a:r>
            <a:br>
              <a:rPr lang="nb-NO" sz="2800" dirty="0"/>
            </a:br>
            <a:r>
              <a:rPr lang="nb-NO" sz="1200" b="1" dirty="0"/>
              <a:t>Forbehold om små endring fra år til år.</a:t>
            </a:r>
            <a:endParaRPr lang="nb-NO" sz="12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7992888" cy="3600400"/>
          </a:xfrm>
        </p:spPr>
        <p:txBody>
          <a:bodyPr>
            <a:normAutofit fontScale="32500" lnSpcReduction="20000"/>
          </a:bodyPr>
          <a:lstStyle/>
          <a:p>
            <a:endParaRPr lang="nb-NO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b-NO" sz="4000" b="1" dirty="0">
                <a:solidFill>
                  <a:schemeClr val="tx1"/>
                </a:solidFill>
              </a:rPr>
              <a:t>Fag/timer </a:t>
            </a:r>
            <a:r>
              <a:rPr lang="nb-NO" sz="4000" dirty="0">
                <a:solidFill>
                  <a:schemeClr val="tx1"/>
                </a:solidFill>
              </a:rPr>
              <a:t>		</a:t>
            </a:r>
            <a:r>
              <a:rPr lang="nb-NO" sz="4000" b="1" dirty="0">
                <a:solidFill>
                  <a:schemeClr val="tx1"/>
                </a:solidFill>
              </a:rPr>
              <a:t>1. år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2. år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3. år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4. år </a:t>
            </a:r>
            <a:r>
              <a:rPr lang="nb-NO" sz="4000" dirty="0">
                <a:solidFill>
                  <a:schemeClr val="tx1"/>
                </a:solidFill>
              </a:rPr>
              <a:t>		</a:t>
            </a:r>
            <a:r>
              <a:rPr lang="nb-NO" sz="4000" b="1" dirty="0">
                <a:solidFill>
                  <a:schemeClr val="tx1"/>
                </a:solidFill>
              </a:rPr>
              <a:t>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4000" dirty="0">
                <a:solidFill>
                  <a:schemeClr val="tx1"/>
                </a:solidFill>
              </a:rPr>
              <a:t>Matematikk 		5 (1T) 	5 (R1) 	5 (R2) 	0 			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b-NO" sz="4000" dirty="0">
                <a:solidFill>
                  <a:schemeClr val="tx1"/>
                </a:solidFill>
              </a:rPr>
              <a:t>Fysikk 		0 	0 	5 (F1) 	5 (F2) 		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Norsk 		0 	4 	4 	6 		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Naturfag 		2 	3 	0 	0 		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b-NO" sz="4000" dirty="0">
                <a:solidFill>
                  <a:schemeClr val="tx1"/>
                </a:solidFill>
              </a:rPr>
              <a:t>Engelsk 		5 	0 	0 	0 			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Samfunnsfag 	 	0  	3 	 			                         </a:t>
            </a:r>
            <a:r>
              <a:rPr lang="nb-NO" sz="4000" dirty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Historie                                                                                  5                                                                                              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Kroppsøving                           2                     2                                                                                                                      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b="1" dirty="0">
                <a:solidFill>
                  <a:schemeClr val="tx1"/>
                </a:solidFill>
              </a:rPr>
              <a:t>SUM fellesfag 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  <a:r>
              <a:rPr lang="nn-NO" sz="4000" b="1" dirty="0">
                <a:solidFill>
                  <a:schemeClr val="tx1"/>
                </a:solidFill>
              </a:rPr>
              <a:t>14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  <a:r>
              <a:rPr lang="nn-NO" sz="4000" b="1" dirty="0">
                <a:solidFill>
                  <a:schemeClr val="tx1"/>
                </a:solidFill>
              </a:rPr>
              <a:t>17 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  <a:r>
              <a:rPr lang="nn-NO" sz="4000" b="1" dirty="0">
                <a:solidFill>
                  <a:schemeClr val="tx1"/>
                </a:solidFill>
              </a:rPr>
              <a:t>19 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  <a:r>
              <a:rPr lang="nn-NO" sz="4000" b="1" dirty="0">
                <a:solidFill>
                  <a:schemeClr val="tx1"/>
                </a:solidFill>
              </a:rPr>
              <a:t>11 </a:t>
            </a:r>
            <a:r>
              <a:rPr lang="nn-NO" sz="4000" dirty="0">
                <a:solidFill>
                  <a:schemeClr val="tx1"/>
                </a:solidFill>
              </a:rPr>
              <a:t>			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nn-NO" sz="40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n-NO" sz="4000" dirty="0">
                <a:solidFill>
                  <a:schemeClr val="tx1"/>
                </a:solidFill>
              </a:rPr>
              <a:t>Felles programfag 	</a:t>
            </a:r>
            <a:r>
              <a:rPr lang="nn-NO" sz="4000" b="1" dirty="0">
                <a:solidFill>
                  <a:schemeClr val="tx1"/>
                </a:solidFill>
              </a:rPr>
              <a:t>23 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  <a:r>
              <a:rPr lang="nn-NO" sz="4000" b="1" dirty="0">
                <a:solidFill>
                  <a:schemeClr val="tx1"/>
                </a:solidFill>
              </a:rPr>
              <a:t>21 </a:t>
            </a:r>
            <a:r>
              <a:rPr lang="nn-NO" sz="4000" dirty="0">
                <a:solidFill>
                  <a:schemeClr val="tx1"/>
                </a:solidFill>
              </a:rPr>
              <a:t>	0 	0 			</a:t>
            </a:r>
            <a:r>
              <a:rPr lang="nn-NO" sz="4000" b="1" dirty="0">
                <a:solidFill>
                  <a:schemeClr val="tx1"/>
                </a:solidFill>
              </a:rPr>
              <a:t> </a:t>
            </a:r>
            <a:r>
              <a:rPr lang="nn-NO" sz="4000" dirty="0">
                <a:solidFill>
                  <a:schemeClr val="tx1"/>
                </a:solidFill>
              </a:rPr>
              <a:t>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b-NO" sz="4000" dirty="0">
                <a:solidFill>
                  <a:schemeClr val="tx1"/>
                </a:solidFill>
              </a:rPr>
              <a:t>Opplæring i bedrift 		 	16 L	24 L	 		</a:t>
            </a:r>
            <a:endParaRPr lang="nb-NO" sz="4000" b="1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nb-NO" sz="4000" b="1" dirty="0">
                <a:solidFill>
                  <a:schemeClr val="tx1"/>
                </a:solidFill>
              </a:rPr>
              <a:t>SUM </a:t>
            </a:r>
            <a:r>
              <a:rPr lang="nb-NO" sz="4000" dirty="0">
                <a:solidFill>
                  <a:schemeClr val="tx1"/>
                </a:solidFill>
              </a:rPr>
              <a:t>		</a:t>
            </a:r>
            <a:r>
              <a:rPr lang="nb-NO" sz="4000" b="1" dirty="0">
                <a:solidFill>
                  <a:schemeClr val="tx1"/>
                </a:solidFill>
              </a:rPr>
              <a:t>37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38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35 </a:t>
            </a:r>
            <a:r>
              <a:rPr lang="nb-NO" sz="4000" dirty="0">
                <a:solidFill>
                  <a:schemeClr val="tx1"/>
                </a:solidFill>
              </a:rPr>
              <a:t>	</a:t>
            </a:r>
            <a:r>
              <a:rPr lang="nb-NO" sz="4000" b="1" dirty="0">
                <a:solidFill>
                  <a:schemeClr val="tx1"/>
                </a:solidFill>
              </a:rPr>
              <a:t>35 </a:t>
            </a:r>
            <a:r>
              <a:rPr lang="nb-NO" sz="4000" dirty="0">
                <a:solidFill>
                  <a:schemeClr val="tx1"/>
                </a:solidFill>
              </a:rPr>
              <a:t>			</a:t>
            </a:r>
          </a:p>
          <a:p>
            <a:pPr algn="l"/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8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 flipV="1">
            <a:off x="1331640" y="1052735"/>
            <a:ext cx="5904656" cy="792088"/>
          </a:xfrm>
        </p:spPr>
        <p:txBody>
          <a:bodyPr>
            <a:noAutofit/>
          </a:bodyPr>
          <a:lstStyle/>
          <a:p>
            <a:pPr>
              <a:defRPr/>
            </a:pPr>
            <a:endParaRPr lang="nb-NO" sz="1200" b="1" dirty="0">
              <a:solidFill>
                <a:schemeClr val="bg1"/>
              </a:solidFill>
            </a:endParaRPr>
          </a:p>
        </p:txBody>
      </p:sp>
      <p:pic>
        <p:nvPicPr>
          <p:cNvPr id="26628" name="Picture 7" descr="tfk_log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-42000"/>
          </a:blip>
          <a:srcRect/>
          <a:stretch>
            <a:fillRect/>
          </a:stretch>
        </p:blipFill>
        <p:spPr bwMode="auto">
          <a:xfrm>
            <a:off x="467544" y="404664"/>
            <a:ext cx="1440160" cy="47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7992888" cy="3888432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nb-NO" altLang="nb-NO" dirty="0">
                <a:solidFill>
                  <a:srgbClr val="7030A0"/>
                </a:solidFill>
                <a:latin typeface="Impact" panose="020B0806030902050204" pitchFamily="34" charset="0"/>
                <a:hlinkClick r:id="rId5"/>
              </a:rPr>
              <a:t>www.kvaloya.vgs.no</a:t>
            </a:r>
            <a:endParaRPr lang="nb-NO" altLang="nb-NO" dirty="0">
              <a:solidFill>
                <a:srgbClr val="7030A0"/>
              </a:solidFill>
              <a:latin typeface="Impact" panose="020B080603090205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nb-NO" altLang="nb-NO" dirty="0">
                <a:solidFill>
                  <a:srgbClr val="7030A0"/>
                </a:solidFill>
                <a:latin typeface="Impact" panose="020B0806030902050204" pitchFamily="34" charset="0"/>
              </a:rPr>
              <a:t>facebook.com/</a:t>
            </a:r>
            <a:r>
              <a:rPr lang="nb-NO" altLang="nb-NO" dirty="0" err="1">
                <a:solidFill>
                  <a:srgbClr val="7030A0"/>
                </a:solidFill>
                <a:latin typeface="Impact" panose="020B0806030902050204" pitchFamily="34" charset="0"/>
              </a:rPr>
              <a:t>kvaloyavgs</a:t>
            </a:r>
            <a:endParaRPr lang="nb-NO" altLang="nb-NO" dirty="0">
              <a:solidFill>
                <a:srgbClr val="7030A0"/>
              </a:solidFill>
              <a:latin typeface="Impact" panose="020B080603090205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nb-NO" altLang="nb-NO" dirty="0">
                <a:solidFill>
                  <a:srgbClr val="7030A0"/>
                </a:solidFill>
                <a:latin typeface="Impact" panose="020B0806030902050204" pitchFamily="34" charset="0"/>
              </a:rPr>
              <a:t>Post.kvaloya@tromsfylke.no</a:t>
            </a: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nb-NO" altLang="nb-NO" dirty="0">
                <a:solidFill>
                  <a:srgbClr val="7030A0"/>
                </a:solidFill>
                <a:latin typeface="Impact" panose="020B0806030902050204" pitchFamily="34" charset="0"/>
              </a:rPr>
              <a:t>Telefon 777 88 400</a:t>
            </a:r>
            <a:endParaRPr lang="nb-NO" altLang="nb-NO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8368</TotalTime>
  <Words>601</Words>
  <Application>Microsoft Office PowerPoint</Application>
  <PresentationFormat>Skjermfremvisning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Office-tema</vt:lpstr>
      <vt:lpstr>Yrkes- og studiekompetanse (YSK) og tekniske allmennfag (TAF) </vt:lpstr>
      <vt:lpstr>Yrkes- og studiekompetanse (YSK) og tekniske allmennfag (TAF) </vt:lpstr>
      <vt:lpstr>Yrkes- og studiekompetanse (YSK) og tekniske allmennfag (TAF) </vt:lpstr>
      <vt:lpstr>Yrkes- og studiekompetanse (YSK) og tekniske allmennfag (TAF) </vt:lpstr>
      <vt:lpstr>Yrkes- og studiekompetanse (YSK) og tekniske allmennfag (TAF) </vt:lpstr>
      <vt:lpstr>Yrkes- og studiekompetanse (YSK) og tekniske allmennfag (TAF) </vt:lpstr>
      <vt:lpstr>            Yrkes- og studiekompetanse (YSK) og tekniske allmennfag (TAF)  Fag –og timefordeling YSK/TAF Fag/timer Forbehold om små endring fra år til år.</vt:lpstr>
      <vt:lpstr>PowerPoint-presentasjon</vt:lpstr>
    </vt:vector>
  </TitlesOfParts>
  <Company>Kvaloya VGS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Trude Kjøndahl</dc:creator>
  <cp:lastModifiedBy>Oddbjørn Andreas Johnsen</cp:lastModifiedBy>
  <cp:revision>154</cp:revision>
  <cp:lastPrinted>2019-08-28T06:16:19Z</cp:lastPrinted>
  <dcterms:created xsi:type="dcterms:W3CDTF">2013-11-20T12:12:14Z</dcterms:created>
  <dcterms:modified xsi:type="dcterms:W3CDTF">2021-01-08T11:54:35Z</dcterms:modified>
</cp:coreProperties>
</file>