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0"/>
  </p:notesMasterIdLst>
  <p:sldIdLst>
    <p:sldId id="256" r:id="rId5"/>
    <p:sldId id="285" r:id="rId6"/>
    <p:sldId id="264" r:id="rId7"/>
    <p:sldId id="258" r:id="rId8"/>
    <p:sldId id="284" r:id="rId9"/>
    <p:sldId id="259" r:id="rId10"/>
    <p:sldId id="265" r:id="rId11"/>
    <p:sldId id="279" r:id="rId12"/>
    <p:sldId id="261" r:id="rId13"/>
    <p:sldId id="274" r:id="rId14"/>
    <p:sldId id="271" r:id="rId15"/>
    <p:sldId id="266" r:id="rId16"/>
    <p:sldId id="268" r:id="rId17"/>
    <p:sldId id="281" r:id="rId18"/>
    <p:sldId id="260" r:id="rId19"/>
    <p:sldId id="273" r:id="rId20"/>
    <p:sldId id="269" r:id="rId21"/>
    <p:sldId id="278" r:id="rId22"/>
    <p:sldId id="270" r:id="rId23"/>
    <p:sldId id="277" r:id="rId24"/>
    <p:sldId id="275" r:id="rId25"/>
    <p:sldId id="280" r:id="rId26"/>
    <p:sldId id="282" r:id="rId27"/>
    <p:sldId id="283" r:id="rId28"/>
    <p:sldId id="276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322BC5-1A54-2AE3-6662-44C977B712DD}" v="2" dt="2025-05-20T06:51:15.0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ys stil 3 – utheving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4591-DAA4-4BC7-ACC1-DA3B33C141A1}" type="datetimeFigureOut">
              <a:rPr lang="nb-NO" smtClean="0"/>
              <a:t>12.04.2026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A5618-8C27-4EE2-B0F7-B6DCA1E2353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351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Dele skjerm. Administrator. Ny prøve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6A5618-8C27-4EE2-B0F7-B6DCA1E23537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94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40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2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36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001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4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01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sX0" fmla="*/ 0 w 10515600"/>
              <a:gd name="csY0" fmla="*/ 0 h 27432"/>
              <a:gd name="csX1" fmla="*/ 446913 w 10515600"/>
              <a:gd name="csY1" fmla="*/ 0 h 27432"/>
              <a:gd name="csX2" fmla="*/ 1104138 w 10515600"/>
              <a:gd name="csY2" fmla="*/ 0 h 27432"/>
              <a:gd name="csX3" fmla="*/ 1866519 w 10515600"/>
              <a:gd name="csY3" fmla="*/ 0 h 27432"/>
              <a:gd name="csX4" fmla="*/ 2208276 w 10515600"/>
              <a:gd name="csY4" fmla="*/ 0 h 27432"/>
              <a:gd name="csX5" fmla="*/ 2550033 w 10515600"/>
              <a:gd name="csY5" fmla="*/ 0 h 27432"/>
              <a:gd name="csX6" fmla="*/ 3417570 w 10515600"/>
              <a:gd name="csY6" fmla="*/ 0 h 27432"/>
              <a:gd name="csX7" fmla="*/ 4074795 w 10515600"/>
              <a:gd name="csY7" fmla="*/ 0 h 27432"/>
              <a:gd name="csX8" fmla="*/ 4416552 w 10515600"/>
              <a:gd name="csY8" fmla="*/ 0 h 27432"/>
              <a:gd name="csX9" fmla="*/ 5073777 w 10515600"/>
              <a:gd name="csY9" fmla="*/ 0 h 27432"/>
              <a:gd name="csX10" fmla="*/ 5941314 w 10515600"/>
              <a:gd name="csY10" fmla="*/ 0 h 27432"/>
              <a:gd name="csX11" fmla="*/ 6493383 w 10515600"/>
              <a:gd name="csY11" fmla="*/ 0 h 27432"/>
              <a:gd name="csX12" fmla="*/ 7045452 w 10515600"/>
              <a:gd name="csY12" fmla="*/ 0 h 27432"/>
              <a:gd name="csX13" fmla="*/ 7702677 w 10515600"/>
              <a:gd name="csY13" fmla="*/ 0 h 27432"/>
              <a:gd name="csX14" fmla="*/ 8465058 w 10515600"/>
              <a:gd name="csY14" fmla="*/ 0 h 27432"/>
              <a:gd name="csX15" fmla="*/ 9227439 w 10515600"/>
              <a:gd name="csY15" fmla="*/ 0 h 27432"/>
              <a:gd name="csX16" fmla="*/ 10515600 w 10515600"/>
              <a:gd name="csY16" fmla="*/ 0 h 27432"/>
              <a:gd name="csX17" fmla="*/ 10515600 w 10515600"/>
              <a:gd name="csY17" fmla="*/ 27432 h 27432"/>
              <a:gd name="csX18" fmla="*/ 10068687 w 10515600"/>
              <a:gd name="csY18" fmla="*/ 27432 h 27432"/>
              <a:gd name="csX19" fmla="*/ 9201150 w 10515600"/>
              <a:gd name="csY19" fmla="*/ 27432 h 27432"/>
              <a:gd name="csX20" fmla="*/ 8543925 w 10515600"/>
              <a:gd name="csY20" fmla="*/ 27432 h 27432"/>
              <a:gd name="csX21" fmla="*/ 8202168 w 10515600"/>
              <a:gd name="csY21" fmla="*/ 27432 h 27432"/>
              <a:gd name="csX22" fmla="*/ 7544943 w 10515600"/>
              <a:gd name="csY22" fmla="*/ 27432 h 27432"/>
              <a:gd name="csX23" fmla="*/ 6992874 w 10515600"/>
              <a:gd name="csY23" fmla="*/ 27432 h 27432"/>
              <a:gd name="csX24" fmla="*/ 6440805 w 10515600"/>
              <a:gd name="csY24" fmla="*/ 27432 h 27432"/>
              <a:gd name="csX25" fmla="*/ 5888736 w 10515600"/>
              <a:gd name="csY25" fmla="*/ 27432 h 27432"/>
              <a:gd name="csX26" fmla="*/ 5336667 w 10515600"/>
              <a:gd name="csY26" fmla="*/ 27432 h 27432"/>
              <a:gd name="csX27" fmla="*/ 4574286 w 10515600"/>
              <a:gd name="csY27" fmla="*/ 27432 h 27432"/>
              <a:gd name="csX28" fmla="*/ 3917061 w 10515600"/>
              <a:gd name="csY28" fmla="*/ 27432 h 27432"/>
              <a:gd name="csX29" fmla="*/ 3575304 w 10515600"/>
              <a:gd name="csY29" fmla="*/ 27432 h 27432"/>
              <a:gd name="csX30" fmla="*/ 3023235 w 10515600"/>
              <a:gd name="csY30" fmla="*/ 27432 h 27432"/>
              <a:gd name="csX31" fmla="*/ 2260854 w 10515600"/>
              <a:gd name="csY31" fmla="*/ 27432 h 27432"/>
              <a:gd name="csX32" fmla="*/ 1813941 w 10515600"/>
              <a:gd name="csY32" fmla="*/ 27432 h 27432"/>
              <a:gd name="csX33" fmla="*/ 946404 w 10515600"/>
              <a:gd name="csY33" fmla="*/ 27432 h 27432"/>
              <a:gd name="csX34" fmla="*/ 0 w 10515600"/>
              <a:gd name="csY34" fmla="*/ 27432 h 27432"/>
              <a:gd name="csX35" fmla="*/ 0 w 10515600"/>
              <a:gd name="csY35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97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sX0" fmla="*/ 0 w 4243589"/>
              <a:gd name="csY0" fmla="*/ 0 h 27432"/>
              <a:gd name="csX1" fmla="*/ 563791 w 4243589"/>
              <a:gd name="csY1" fmla="*/ 0 h 27432"/>
              <a:gd name="csX2" fmla="*/ 1042710 w 4243589"/>
              <a:gd name="csY2" fmla="*/ 0 h 27432"/>
              <a:gd name="csX3" fmla="*/ 1564066 w 4243589"/>
              <a:gd name="csY3" fmla="*/ 0 h 27432"/>
              <a:gd name="csX4" fmla="*/ 2212729 w 4243589"/>
              <a:gd name="csY4" fmla="*/ 0 h 27432"/>
              <a:gd name="csX5" fmla="*/ 2776520 w 4243589"/>
              <a:gd name="csY5" fmla="*/ 0 h 27432"/>
              <a:gd name="csX6" fmla="*/ 3297875 w 4243589"/>
              <a:gd name="csY6" fmla="*/ 0 h 27432"/>
              <a:gd name="csX7" fmla="*/ 4243589 w 4243589"/>
              <a:gd name="csY7" fmla="*/ 0 h 27432"/>
              <a:gd name="csX8" fmla="*/ 4243589 w 4243589"/>
              <a:gd name="csY8" fmla="*/ 27432 h 27432"/>
              <a:gd name="csX9" fmla="*/ 3637362 w 4243589"/>
              <a:gd name="csY9" fmla="*/ 27432 h 27432"/>
              <a:gd name="csX10" fmla="*/ 3116007 w 4243589"/>
              <a:gd name="csY10" fmla="*/ 27432 h 27432"/>
              <a:gd name="csX11" fmla="*/ 2424908 w 4243589"/>
              <a:gd name="csY11" fmla="*/ 27432 h 27432"/>
              <a:gd name="csX12" fmla="*/ 1861117 w 4243589"/>
              <a:gd name="csY12" fmla="*/ 27432 h 27432"/>
              <a:gd name="csX13" fmla="*/ 1382198 w 4243589"/>
              <a:gd name="csY13" fmla="*/ 27432 h 27432"/>
              <a:gd name="csX14" fmla="*/ 733535 w 4243589"/>
              <a:gd name="csY14" fmla="*/ 27432 h 27432"/>
              <a:gd name="csX15" fmla="*/ 0 w 4243589"/>
              <a:gd name="csY15" fmla="*/ 27432 h 27432"/>
              <a:gd name="csX16" fmla="*/ 0 w 4243589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26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705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60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sX0" fmla="*/ 0 w 4480560"/>
              <a:gd name="csY0" fmla="*/ 0 h 27432"/>
              <a:gd name="csX1" fmla="*/ 595274 w 4480560"/>
              <a:gd name="csY1" fmla="*/ 0 h 27432"/>
              <a:gd name="csX2" fmla="*/ 1100938 w 4480560"/>
              <a:gd name="csY2" fmla="*/ 0 h 27432"/>
              <a:gd name="csX3" fmla="*/ 1651406 w 4480560"/>
              <a:gd name="csY3" fmla="*/ 0 h 27432"/>
              <a:gd name="csX4" fmla="*/ 2336292 w 4480560"/>
              <a:gd name="csY4" fmla="*/ 0 h 27432"/>
              <a:gd name="csX5" fmla="*/ 2931566 w 4480560"/>
              <a:gd name="csY5" fmla="*/ 0 h 27432"/>
              <a:gd name="csX6" fmla="*/ 3482035 w 4480560"/>
              <a:gd name="csY6" fmla="*/ 0 h 27432"/>
              <a:gd name="csX7" fmla="*/ 4480560 w 4480560"/>
              <a:gd name="csY7" fmla="*/ 0 h 27432"/>
              <a:gd name="csX8" fmla="*/ 4480560 w 4480560"/>
              <a:gd name="csY8" fmla="*/ 27432 h 27432"/>
              <a:gd name="csX9" fmla="*/ 3840480 w 4480560"/>
              <a:gd name="csY9" fmla="*/ 27432 h 27432"/>
              <a:gd name="csX10" fmla="*/ 3290011 w 4480560"/>
              <a:gd name="csY10" fmla="*/ 27432 h 27432"/>
              <a:gd name="csX11" fmla="*/ 2560320 w 4480560"/>
              <a:gd name="csY11" fmla="*/ 27432 h 27432"/>
              <a:gd name="csX12" fmla="*/ 1965046 w 4480560"/>
              <a:gd name="csY12" fmla="*/ 27432 h 27432"/>
              <a:gd name="csX13" fmla="*/ 1459382 w 4480560"/>
              <a:gd name="csY13" fmla="*/ 27432 h 27432"/>
              <a:gd name="csX14" fmla="*/ 774497 w 4480560"/>
              <a:gd name="csY14" fmla="*/ 27432 h 27432"/>
              <a:gd name="csX15" fmla="*/ 0 w 4480560"/>
              <a:gd name="csY15" fmla="*/ 27432 h 27432"/>
              <a:gd name="csX16" fmla="*/ 0 w 4480560"/>
              <a:gd name="csY16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1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dugga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C0C628D-1049-C454-6873-9BD60E0F99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3571810" cy="3573516"/>
          </a:xfrm>
        </p:spPr>
        <p:txBody>
          <a:bodyPr>
            <a:normAutofit/>
          </a:bodyPr>
          <a:lstStyle/>
          <a:p>
            <a:r>
              <a:rPr lang="nb-NO" sz="5800" dirty="0"/>
              <a:t>Dugga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50052E6-9331-BDE6-5EFE-F8DF2B1F30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r>
              <a:rPr lang="nb-NO" dirty="0"/>
              <a:t>Guide til å lage og rette prøver</a:t>
            </a: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27432"/>
          </a:xfrm>
          <a:custGeom>
            <a:avLst/>
            <a:gdLst>
              <a:gd name="csX0" fmla="*/ 0 w 3255095"/>
              <a:gd name="csY0" fmla="*/ 0 h 27432"/>
              <a:gd name="csX1" fmla="*/ 618468 w 3255095"/>
              <a:gd name="csY1" fmla="*/ 0 h 27432"/>
              <a:gd name="csX2" fmla="*/ 1269487 w 3255095"/>
              <a:gd name="csY2" fmla="*/ 0 h 27432"/>
              <a:gd name="csX3" fmla="*/ 1953057 w 3255095"/>
              <a:gd name="csY3" fmla="*/ 0 h 27432"/>
              <a:gd name="csX4" fmla="*/ 2636627 w 3255095"/>
              <a:gd name="csY4" fmla="*/ 0 h 27432"/>
              <a:gd name="csX5" fmla="*/ 3255095 w 3255095"/>
              <a:gd name="csY5" fmla="*/ 0 h 27432"/>
              <a:gd name="csX6" fmla="*/ 3255095 w 3255095"/>
              <a:gd name="csY6" fmla="*/ 27432 h 27432"/>
              <a:gd name="csX7" fmla="*/ 2538974 w 3255095"/>
              <a:gd name="csY7" fmla="*/ 27432 h 27432"/>
              <a:gd name="csX8" fmla="*/ 1822853 w 3255095"/>
              <a:gd name="csY8" fmla="*/ 27432 h 27432"/>
              <a:gd name="csX9" fmla="*/ 1171834 w 3255095"/>
              <a:gd name="csY9" fmla="*/ 27432 h 27432"/>
              <a:gd name="csX10" fmla="*/ 0 w 3255095"/>
              <a:gd name="csY10" fmla="*/ 27432 h 27432"/>
              <a:gd name="csX11" fmla="*/ 0 w 3255095"/>
              <a:gd name="csY11" fmla="*/ 0 h 274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27432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3929" y="7395"/>
                  <a:pt x="3255140" y="21864"/>
                  <a:pt x="3255095" y="27432"/>
                </a:cubicBezTo>
                <a:cubicBezTo>
                  <a:pt x="3088545" y="32347"/>
                  <a:pt x="2687475" y="16563"/>
                  <a:pt x="2538974" y="27432"/>
                </a:cubicBezTo>
                <a:cubicBezTo>
                  <a:pt x="2390473" y="38301"/>
                  <a:pt x="2137381" y="185"/>
                  <a:pt x="1822853" y="27432"/>
                </a:cubicBezTo>
                <a:cubicBezTo>
                  <a:pt x="1508325" y="54679"/>
                  <a:pt x="1466437" y="29529"/>
                  <a:pt x="1171834" y="27432"/>
                </a:cubicBezTo>
                <a:cubicBezTo>
                  <a:pt x="877231" y="25335"/>
                  <a:pt x="561097" y="46787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55095" h="27432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5288" y="12649"/>
                  <a:pt x="3254107" y="17989"/>
                  <a:pt x="3255095" y="27432"/>
                </a:cubicBezTo>
                <a:cubicBezTo>
                  <a:pt x="3120743" y="25834"/>
                  <a:pt x="2759628" y="51606"/>
                  <a:pt x="2604076" y="27432"/>
                </a:cubicBezTo>
                <a:cubicBezTo>
                  <a:pt x="2448524" y="3258"/>
                  <a:pt x="2184336" y="28743"/>
                  <a:pt x="1887955" y="27432"/>
                </a:cubicBezTo>
                <a:cubicBezTo>
                  <a:pt x="1591574" y="26121"/>
                  <a:pt x="1548845" y="16014"/>
                  <a:pt x="1334589" y="27432"/>
                </a:cubicBezTo>
                <a:cubicBezTo>
                  <a:pt x="1120333" y="38850"/>
                  <a:pt x="996014" y="18806"/>
                  <a:pt x="683570" y="27432"/>
                </a:cubicBezTo>
                <a:cubicBezTo>
                  <a:pt x="371126" y="36058"/>
                  <a:pt x="198687" y="25311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FF9D32"/>
          </a:solidFill>
          <a:ln w="38100" cap="rnd">
            <a:solidFill>
              <a:srgbClr val="FF9D3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09CDE33-82C0-7758-29E9-13F4BD2243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640080"/>
            <a:ext cx="5550408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5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EDC5E88-7306-1214-E3B5-C0DE1D0D2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Lage rettingsmatriser / vurderingskriterier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3D7F43DC-F65D-2A80-1FFD-B16EC7688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96" y="2010700"/>
            <a:ext cx="6414304" cy="4252912"/>
          </a:xfr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E9E7C027-0A85-8932-9CB7-CC4052C9E60A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3952164" cy="4251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Velg karakterskala (Lav-middels-høy, 1-6, godkjent-ikke godkjent </a:t>
            </a:r>
            <a:r>
              <a:rPr lang="nb-NO" dirty="0" err="1"/>
              <a:t>osv</a:t>
            </a:r>
            <a:r>
              <a:rPr lang="nb-NO" dirty="0"/>
              <a:t>)</a:t>
            </a:r>
          </a:p>
          <a:p>
            <a:r>
              <a:rPr lang="nb-NO" dirty="0"/>
              <a:t>Lag kriterier for hvert vurderingsområde</a:t>
            </a:r>
          </a:p>
          <a:p>
            <a:r>
              <a:rPr lang="nb-NO" dirty="0"/>
              <a:t>Matrisen vil vises for elevene når de skal svare ¨på oppgaven, og vil være et verktøy for deg når du skal rette</a:t>
            </a:r>
          </a:p>
          <a:p>
            <a:r>
              <a:rPr lang="nb-NO" dirty="0"/>
              <a:t>Du kan velge om vurdering etter matrisen skal være med i tilbakemeldingen til eleven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235480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3D87FA-C4D8-49A4-8B09-1B79172BC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Lag prøve med «Rubrikker uten poeng»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207A98BE-85B0-C397-D9D4-D7D208E6D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5203" y="1997052"/>
            <a:ext cx="6068597" cy="4252912"/>
          </a:xfrm>
        </p:spPr>
      </p:pic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90594D5C-F5AA-1F2B-D3A4-7B97BA809A6D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3979460" cy="3264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Velg «Rubrikker uten poeng»</a:t>
            </a:r>
          </a:p>
          <a:p>
            <a:r>
              <a:rPr lang="nb-NO" dirty="0"/>
              <a:t>Karaktermatrise</a:t>
            </a:r>
          </a:p>
          <a:p>
            <a:pPr lvl="1"/>
            <a:r>
              <a:rPr lang="nb-NO" dirty="0"/>
              <a:t>Opprett ny</a:t>
            </a:r>
          </a:p>
          <a:p>
            <a:pPr lvl="1"/>
            <a:r>
              <a:rPr lang="nb-NO" dirty="0"/>
              <a:t>Velg en fra lista</a:t>
            </a:r>
          </a:p>
          <a:p>
            <a:r>
              <a:rPr lang="nb-NO" dirty="0"/>
              <a:t>Opprett</a:t>
            </a:r>
          </a:p>
        </p:txBody>
      </p:sp>
    </p:spTree>
    <p:extLst>
      <p:ext uri="{BB962C8B-B14F-4D97-AF65-F5344CB8AC3E}">
        <p14:creationId xmlns:p14="http://schemas.microsoft.com/office/powerpoint/2010/main" val="1603950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4A422F-8D79-1724-168C-1F10190BA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Lag prøve med «Rubrikker uten poeng»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2CDA00C-BE19-4430-FA9B-35A8D25440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337304" cy="4251960"/>
          </a:xfrm>
        </p:spPr>
        <p:txBody>
          <a:bodyPr/>
          <a:lstStyle/>
          <a:p>
            <a:r>
              <a:rPr lang="nb-NO" dirty="0"/>
              <a:t>Lag en prøve med spørsmålskategorien «stil»</a:t>
            </a:r>
          </a:p>
          <a:p>
            <a:r>
              <a:rPr lang="nb-NO" dirty="0"/>
              <a:t>Lek med de forskjellige funksjonene, legg til informasjon osv.</a:t>
            </a:r>
          </a:p>
          <a:p>
            <a:r>
              <a:rPr lang="nb-NO" dirty="0"/>
              <a:t>Legg til ressurser elevene kan bruke gjennom å legge ved lenke i oppgavetekst-feltet</a:t>
            </a:r>
          </a:p>
          <a:p>
            <a:r>
              <a:rPr lang="nb-NO" dirty="0"/>
              <a:t>Legg til rubrikk-kategorier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CF221A2-ACF2-AF4E-9701-6D5CF3551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504" y="1470914"/>
            <a:ext cx="6863529" cy="516890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13A62777-293A-FCD0-5368-FCF7E4CAFC76}"/>
              </a:ext>
            </a:extLst>
          </p:cNvPr>
          <p:cNvCxnSpPr>
            <a:cxnSpLocks/>
          </p:cNvCxnSpPr>
          <p:nvPr/>
        </p:nvCxnSpPr>
        <p:spPr>
          <a:xfrm>
            <a:off x="4992624" y="2170113"/>
            <a:ext cx="2724912" cy="33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A74C1368-959C-3759-4416-6466047C84D2}"/>
              </a:ext>
            </a:extLst>
          </p:cNvPr>
          <p:cNvCxnSpPr>
            <a:cxnSpLocks/>
          </p:cNvCxnSpPr>
          <p:nvPr/>
        </p:nvCxnSpPr>
        <p:spPr>
          <a:xfrm flipV="1">
            <a:off x="4480560" y="3767328"/>
            <a:ext cx="5239512" cy="548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0DF9F9F8-328E-AACB-DABE-AC567A088FE7}"/>
              </a:ext>
            </a:extLst>
          </p:cNvPr>
          <p:cNvCxnSpPr>
            <a:cxnSpLocks/>
          </p:cNvCxnSpPr>
          <p:nvPr/>
        </p:nvCxnSpPr>
        <p:spPr>
          <a:xfrm>
            <a:off x="3465576" y="4965192"/>
            <a:ext cx="4334256" cy="192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376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8FDA867-EA98-5DAE-60A4-06660C742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prøve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EF98764-7933-286C-4C14-E980FBD90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579961" cy="4251960"/>
          </a:xfrm>
        </p:spPr>
        <p:txBody>
          <a:bodyPr/>
          <a:lstStyle/>
          <a:p>
            <a:r>
              <a:rPr lang="nb-NO" dirty="0"/>
              <a:t>Når du er fornøyd med oppgaveteksten kan du opprette prøve ved å trykke «Legg til prøvedato»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E794A1A-D450-A181-519F-6D1EF229A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824" y="195630"/>
            <a:ext cx="5186150" cy="3917657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2F52712B-B40A-A92A-C585-FE35E64D1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01" y="3429000"/>
            <a:ext cx="6390065" cy="3235205"/>
          </a:xfrm>
          <a:prstGeom prst="rect">
            <a:avLst/>
          </a:prstGeom>
        </p:spPr>
      </p:pic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06312B78-E9A3-C586-F565-06B7747651CD}"/>
              </a:ext>
            </a:extLst>
          </p:cNvPr>
          <p:cNvSpPr txBox="1">
            <a:spLocks/>
          </p:cNvSpPr>
          <p:nvPr/>
        </p:nvSpPr>
        <p:spPr>
          <a:xfrm>
            <a:off x="7041577" y="5043780"/>
            <a:ext cx="5009397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Velg </a:t>
            </a:r>
            <a:r>
              <a:rPr lang="nb-NO" dirty="0" err="1"/>
              <a:t>Respondus</a:t>
            </a:r>
            <a:r>
              <a:rPr lang="nb-NO" dirty="0"/>
              <a:t> </a:t>
            </a:r>
            <a:r>
              <a:rPr lang="nb-NO" dirty="0" err="1"/>
              <a:t>Lockdown</a:t>
            </a:r>
            <a:r>
              <a:rPr lang="nb-NO" dirty="0"/>
              <a:t> </a:t>
            </a:r>
            <a:r>
              <a:rPr lang="nb-NO" dirty="0" err="1"/>
              <a:t>Browser</a:t>
            </a:r>
            <a:r>
              <a:rPr lang="nb-NO" dirty="0"/>
              <a:t> under «Sikkerhetsinnstillinger»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52FF95AA-C6DF-C156-1015-1A8BBA2D76B9}"/>
              </a:ext>
            </a:extLst>
          </p:cNvPr>
          <p:cNvCxnSpPr/>
          <p:nvPr/>
        </p:nvCxnSpPr>
        <p:spPr>
          <a:xfrm>
            <a:off x="5418161" y="2154458"/>
            <a:ext cx="1937982" cy="15986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BAD565B5-7AC3-1F0A-F99D-5A5855EF80E6}"/>
              </a:ext>
            </a:extLst>
          </p:cNvPr>
          <p:cNvCxnSpPr/>
          <p:nvPr/>
        </p:nvCxnSpPr>
        <p:spPr>
          <a:xfrm flipH="1" flipV="1">
            <a:off x="4790364" y="5043780"/>
            <a:ext cx="2251213" cy="374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981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2A5A5BA-774E-F724-AAD7-C44BE3A04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prøve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FA8FB24-0FF7-1A5D-4A1D-96216A37D7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664527" cy="4251960"/>
          </a:xfrm>
        </p:spPr>
        <p:txBody>
          <a:bodyPr/>
          <a:lstStyle/>
          <a:p>
            <a:r>
              <a:rPr lang="nb-NO" dirty="0"/>
              <a:t>Under fanen «Tilgjengelighet» kan du aktivere </a:t>
            </a:r>
            <a:r>
              <a:rPr lang="nb-NO" dirty="0" err="1"/>
              <a:t>ReadSpeaker</a:t>
            </a:r>
            <a:r>
              <a:rPr lang="nb-NO" dirty="0"/>
              <a:t> og stavekontroll for hele eller deler av gruppen</a:t>
            </a:r>
          </a:p>
          <a:p>
            <a:r>
              <a:rPr lang="nb-NO" dirty="0" err="1"/>
              <a:t>ReadSpeaker</a:t>
            </a:r>
            <a:r>
              <a:rPr lang="nb-NO" dirty="0"/>
              <a:t> leser opp tekst for elevene på det språket du velger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231457D0-1827-E51E-5E64-FCE28E556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673" y="600075"/>
            <a:ext cx="7168358" cy="544353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6239A53-EFA8-A721-9E95-2D12142FE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769" y="695309"/>
            <a:ext cx="2410161" cy="238158"/>
          </a:xfrm>
          <a:prstGeom prst="rect">
            <a:avLst/>
          </a:prstGeom>
        </p:spPr>
      </p:pic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B89BA43E-BC38-5797-0305-C4571A7E1267}"/>
              </a:ext>
            </a:extLst>
          </p:cNvPr>
          <p:cNvCxnSpPr/>
          <p:nvPr/>
        </p:nvCxnSpPr>
        <p:spPr>
          <a:xfrm flipH="1">
            <a:off x="8077200" y="365125"/>
            <a:ext cx="533400" cy="80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105E3A6C-8BB2-B102-909F-BABC0A4A4752}"/>
              </a:ext>
            </a:extLst>
          </p:cNvPr>
          <p:cNvCxnSpPr/>
          <p:nvPr/>
        </p:nvCxnSpPr>
        <p:spPr>
          <a:xfrm>
            <a:off x="4502727" y="2313432"/>
            <a:ext cx="590481" cy="256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CBC8B7E5-FE07-CEFF-DA7C-DB24BDC2796E}"/>
              </a:ext>
            </a:extLst>
          </p:cNvPr>
          <p:cNvCxnSpPr/>
          <p:nvPr/>
        </p:nvCxnSpPr>
        <p:spPr>
          <a:xfrm>
            <a:off x="4233672" y="2798064"/>
            <a:ext cx="950976" cy="15179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kobling 15">
            <a:extLst>
              <a:ext uri="{FF2B5EF4-FFF2-40B4-BE49-F238E27FC236}">
                <a16:creationId xmlns:a16="http://schemas.microsoft.com/office/drawing/2014/main" id="{952B8AF0-FDE8-E5D2-0775-7A948C7DA094}"/>
              </a:ext>
            </a:extLst>
          </p:cNvPr>
          <p:cNvCxnSpPr/>
          <p:nvPr/>
        </p:nvCxnSpPr>
        <p:spPr>
          <a:xfrm flipV="1">
            <a:off x="3209544" y="3986784"/>
            <a:ext cx="2112264" cy="265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Bilde 17">
            <a:extLst>
              <a:ext uri="{FF2B5EF4-FFF2-40B4-BE49-F238E27FC236}">
                <a16:creationId xmlns:a16="http://schemas.microsoft.com/office/drawing/2014/main" id="{71ADCF81-0589-886B-5D43-87245F74B6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9146" y="4544568"/>
            <a:ext cx="2716683" cy="21233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5BD8D79-736B-33F9-A50C-1DBF58390285}"/>
              </a:ext>
            </a:extLst>
          </p:cNvPr>
          <p:cNvSpPr txBox="1"/>
          <p:nvPr/>
        </p:nvSpPr>
        <p:spPr>
          <a:xfrm>
            <a:off x="173340" y="5675441"/>
            <a:ext cx="149961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Du starter avspilling for hvert </a:t>
            </a:r>
            <a:r>
              <a:rPr lang="nb-NO" dirty="0" err="1"/>
              <a:t>spm</a:t>
            </a:r>
            <a:r>
              <a:rPr lang="nb-NO" dirty="0"/>
              <a:t>, og kan endre lesehastighet</a:t>
            </a:r>
          </a:p>
        </p:txBody>
      </p:sp>
    </p:spTree>
    <p:extLst>
      <p:ext uri="{BB962C8B-B14F-4D97-AF65-F5344CB8AC3E}">
        <p14:creationId xmlns:p14="http://schemas.microsoft.com/office/powerpoint/2010/main" val="1157198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F4E1219-C0D5-72A7-5225-D78D884C2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7005"/>
            <a:ext cx="10515600" cy="1325563"/>
          </a:xfrm>
        </p:spPr>
        <p:txBody>
          <a:bodyPr/>
          <a:lstStyle/>
          <a:p>
            <a:r>
              <a:rPr lang="nb-NO" dirty="0"/>
              <a:t>Lag prøve til lærere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2EC3A5-3F02-903E-416F-A11FF74CF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648200" cy="4251960"/>
          </a:xfrm>
        </p:spPr>
        <p:txBody>
          <a:bodyPr/>
          <a:lstStyle/>
          <a:p>
            <a:r>
              <a:rPr lang="nb-NO" dirty="0"/>
              <a:t>Opprett prøven med adgangskode</a:t>
            </a:r>
          </a:p>
          <a:p>
            <a:r>
              <a:rPr lang="nb-NO" dirty="0"/>
              <a:t>Logg deg inn med kode og besvar andres prøver</a:t>
            </a:r>
          </a:p>
          <a:p>
            <a:endParaRPr lang="nb-NO" dirty="0"/>
          </a:p>
          <a:p>
            <a:r>
              <a:rPr lang="nb-NO" b="1" dirty="0"/>
              <a:t>NB!! Når elevene skal gjennomføre prøver trenger de ikke logge på med kode. De logger inn med sin elev-konto gjennom å trykke «Microsoft» til høyre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C272AFC-066B-5C37-2902-33E8D93DE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258002"/>
            <a:ext cx="4304958" cy="342900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2B37BB77-05A7-9933-5D93-D3444E82D98B}"/>
              </a:ext>
            </a:extLst>
          </p:cNvPr>
          <p:cNvCxnSpPr>
            <a:cxnSpLocks/>
          </p:cNvCxnSpPr>
          <p:nvPr/>
        </p:nvCxnSpPr>
        <p:spPr>
          <a:xfrm flipV="1">
            <a:off x="4700016" y="5709952"/>
            <a:ext cx="1673352" cy="3805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5C42A1DF-58AA-7DAD-9DB1-BA4FEF56444B}"/>
              </a:ext>
            </a:extLst>
          </p:cNvPr>
          <p:cNvSpPr txBox="1"/>
          <p:nvPr/>
        </p:nvSpPr>
        <p:spPr>
          <a:xfrm>
            <a:off x="187794" y="5904666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å besvare andres prøver når du er lærer må du logge deg inn med prøvekoden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8BAFA017-324B-B6DF-6819-8D2104159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335" y="102158"/>
            <a:ext cx="4466347" cy="3346051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77ACE143-D902-7707-64C2-B4278AD526CB}"/>
              </a:ext>
            </a:extLst>
          </p:cNvPr>
          <p:cNvCxnSpPr>
            <a:cxnSpLocks/>
          </p:cNvCxnSpPr>
          <p:nvPr/>
        </p:nvCxnSpPr>
        <p:spPr>
          <a:xfrm>
            <a:off x="5486400" y="767461"/>
            <a:ext cx="2304288" cy="15459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D7257DD-1E70-E14D-A6C1-D27FB93AC51F}"/>
              </a:ext>
            </a:extLst>
          </p:cNvPr>
          <p:cNvSpPr txBox="1"/>
          <p:nvPr/>
        </p:nvSpPr>
        <p:spPr>
          <a:xfrm>
            <a:off x="3867911" y="273840"/>
            <a:ext cx="3392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For at lærerkollegaene skal kunne teste ut må du generere en adgangskode for prøven</a:t>
            </a:r>
          </a:p>
        </p:txBody>
      </p:sp>
    </p:spTree>
    <p:extLst>
      <p:ext uri="{BB962C8B-B14F-4D97-AF65-F5344CB8AC3E}">
        <p14:creationId xmlns:p14="http://schemas.microsoft.com/office/powerpoint/2010/main" val="4004565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D8AB3C-3EC1-F63B-1F6B-AD3BF00F8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Under prøven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4683751-C1E9-BD5D-0651-156B67B0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952164" cy="4251960"/>
          </a:xfrm>
        </p:spPr>
        <p:txBody>
          <a:bodyPr/>
          <a:lstStyle/>
          <a:p>
            <a:r>
              <a:rPr lang="nb-NO" dirty="0"/>
              <a:t>Under prøven kan du følge fremgangen til elevene under fanen «Pågående prøver»</a:t>
            </a:r>
          </a:p>
          <a:p>
            <a:r>
              <a:rPr lang="nb-NO" dirty="0"/>
              <a:t>Dersom en elev </a:t>
            </a:r>
            <a:r>
              <a:rPr lang="nb-NO" b="1" dirty="0"/>
              <a:t>leverer for tidlig </a:t>
            </a:r>
            <a:r>
              <a:rPr lang="nb-NO" dirty="0"/>
              <a:t>kan du låse opp med å trykke på </a:t>
            </a:r>
            <a:r>
              <a:rPr lang="nb-NO" b="1" dirty="0"/>
              <a:t>hengelåsen</a:t>
            </a:r>
          </a:p>
          <a:p>
            <a:r>
              <a:rPr lang="nb-NO" dirty="0"/>
              <a:t>Dersom du vil avbryte, eller levere inn for en elev, kan du trykke på </a:t>
            </a:r>
            <a:r>
              <a:rPr lang="nb-NO" b="1" dirty="0"/>
              <a:t>stopp-signalet</a:t>
            </a:r>
            <a:r>
              <a:rPr lang="nb-NO" dirty="0"/>
              <a:t> ved navnet under «Påbegynte eksamener»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07985DF-2DEC-627C-4E45-4BBD55B91F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594"/>
          <a:stretch/>
        </p:blipFill>
        <p:spPr>
          <a:xfrm>
            <a:off x="4940490" y="2620370"/>
            <a:ext cx="6812173" cy="307479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6630E9D-3584-4780-553E-173E1AA42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931" y="1275655"/>
            <a:ext cx="7547212" cy="36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70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6DCA07-9052-C61D-FE71-9CDF35B76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506A607-1EEE-56DD-9849-7CCB73D745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853725"/>
            <a:ext cx="8510940" cy="3450830"/>
          </a:xfr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5FBCDE29-4FD4-4CFF-09A8-95AE1A9D9479}"/>
              </a:ext>
            </a:extLst>
          </p:cNvPr>
          <p:cNvSpPr txBox="1"/>
          <p:nvPr/>
        </p:nvSpPr>
        <p:spPr>
          <a:xfrm>
            <a:off x="838200" y="2101187"/>
            <a:ext cx="10413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Du finner alle prøver som er klare for retting under fanen </a:t>
            </a:r>
            <a:r>
              <a:rPr lang="nb-NO" sz="2800" b="1" dirty="0"/>
              <a:t>«Karakter»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1F82B67-649E-76AF-FE26-08DBDF07B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383" y="3815976"/>
            <a:ext cx="4363059" cy="2676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C52E398F-BB6F-8364-C811-46081D1E0CCE}"/>
              </a:ext>
            </a:extLst>
          </p:cNvPr>
          <p:cNvSpPr txBox="1"/>
          <p:nvPr/>
        </p:nvSpPr>
        <p:spPr>
          <a:xfrm>
            <a:off x="10031104" y="2101187"/>
            <a:ext cx="197892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Bytt mellom fanene «Oversikt», «Karakter» «Lock» og «Publiser» for å lese besvarelser, gi tilbakemelding og publisere resultater</a:t>
            </a:r>
          </a:p>
        </p:txBody>
      </p: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C3D70E64-F805-BDE2-CD5A-22FDEBDF4B3A}"/>
              </a:ext>
            </a:extLst>
          </p:cNvPr>
          <p:cNvCxnSpPr>
            <a:cxnSpLocks/>
          </p:cNvCxnSpPr>
          <p:nvPr/>
        </p:nvCxnSpPr>
        <p:spPr>
          <a:xfrm flipH="1">
            <a:off x="9381698" y="3429000"/>
            <a:ext cx="1972102" cy="8018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kobling 13">
            <a:extLst>
              <a:ext uri="{FF2B5EF4-FFF2-40B4-BE49-F238E27FC236}">
                <a16:creationId xmlns:a16="http://schemas.microsoft.com/office/drawing/2014/main" id="{C1A137CB-69D6-1313-EE93-30B4667F6B5B}"/>
              </a:ext>
            </a:extLst>
          </p:cNvPr>
          <p:cNvCxnSpPr>
            <a:cxnSpLocks/>
          </p:cNvCxnSpPr>
          <p:nvPr/>
        </p:nvCxnSpPr>
        <p:spPr>
          <a:xfrm flipV="1">
            <a:off x="6619164" y="5268036"/>
            <a:ext cx="614149" cy="150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23D4CB7F-EBD4-CAF1-EBFB-C319DB5CFBFD}"/>
              </a:ext>
            </a:extLst>
          </p:cNvPr>
          <p:cNvSpPr txBox="1"/>
          <p:nvPr/>
        </p:nvSpPr>
        <p:spPr>
          <a:xfrm>
            <a:off x="4897795" y="5268036"/>
            <a:ext cx="16702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Bytt til «Handins» for å rette og gi tilbakemeldinger til hver besvarelse</a:t>
            </a:r>
          </a:p>
        </p:txBody>
      </p:sp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AEF645CA-9D33-C730-E034-56E8E98855C9}"/>
              </a:ext>
            </a:extLst>
          </p:cNvPr>
          <p:cNvCxnSpPr>
            <a:cxnSpLocks/>
          </p:cNvCxnSpPr>
          <p:nvPr/>
        </p:nvCxnSpPr>
        <p:spPr>
          <a:xfrm flipH="1">
            <a:off x="5870448" y="2551176"/>
            <a:ext cx="502920" cy="302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2643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F743A9C-6927-8188-AD43-25FBF349C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92C3C3B-B3AA-E8C7-EFAF-D8C5D5D132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07" y="2665754"/>
            <a:ext cx="7570381" cy="4028159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2DBFCADE-0F28-0D4A-72B8-A7F44BB8E3F8}"/>
              </a:ext>
            </a:extLst>
          </p:cNvPr>
          <p:cNvSpPr txBox="1"/>
          <p:nvPr/>
        </p:nvSpPr>
        <p:spPr>
          <a:xfrm>
            <a:off x="414670" y="1998921"/>
            <a:ext cx="2892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Prøver som ikke er låst ligger under «Skal rettes»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3E109038-EE5F-8A14-DCD9-6E0F69A1A0FD}"/>
              </a:ext>
            </a:extLst>
          </p:cNvPr>
          <p:cNvSpPr txBox="1"/>
          <p:nvPr/>
        </p:nvSpPr>
        <p:spPr>
          <a:xfrm>
            <a:off x="3804046" y="1998921"/>
            <a:ext cx="2892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Prøver som er låst ligger under «Publiser»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B2E38D79-5C6B-D182-05DD-0DBE149A5137}"/>
              </a:ext>
            </a:extLst>
          </p:cNvPr>
          <p:cNvSpPr txBox="1"/>
          <p:nvPr/>
        </p:nvSpPr>
        <p:spPr>
          <a:xfrm>
            <a:off x="7193422" y="1998921"/>
            <a:ext cx="28920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Prøver som er publisert ligger under «Fullført»</a:t>
            </a:r>
          </a:p>
        </p:txBody>
      </p: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0B450DB6-8E06-836A-97A7-57B83ADDAA13}"/>
              </a:ext>
            </a:extLst>
          </p:cNvPr>
          <p:cNvCxnSpPr/>
          <p:nvPr/>
        </p:nvCxnSpPr>
        <p:spPr>
          <a:xfrm>
            <a:off x="1380744" y="2468880"/>
            <a:ext cx="1207008" cy="1271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3E2F8C7F-86B7-BB5D-B6C5-FE73A40733EB}"/>
              </a:ext>
            </a:extLst>
          </p:cNvPr>
          <p:cNvCxnSpPr>
            <a:cxnSpLocks/>
          </p:cNvCxnSpPr>
          <p:nvPr/>
        </p:nvCxnSpPr>
        <p:spPr>
          <a:xfrm flipH="1">
            <a:off x="3511296" y="2457030"/>
            <a:ext cx="1257193" cy="1282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39D54650-DAAA-B809-810B-E7891493F725}"/>
              </a:ext>
            </a:extLst>
          </p:cNvPr>
          <p:cNvCxnSpPr>
            <a:cxnSpLocks/>
          </p:cNvCxnSpPr>
          <p:nvPr/>
        </p:nvCxnSpPr>
        <p:spPr>
          <a:xfrm flipH="1">
            <a:off x="4379976" y="2457030"/>
            <a:ext cx="3215640" cy="1346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C2E93FDB-0867-9D81-AB26-0EE721A4CB85}"/>
              </a:ext>
            </a:extLst>
          </p:cNvPr>
          <p:cNvSpPr txBox="1"/>
          <p:nvPr/>
        </p:nvSpPr>
        <p:spPr>
          <a:xfrm>
            <a:off x="7918704" y="365125"/>
            <a:ext cx="4023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Tips: Det er mulig å låse og låse opp besvarelser uten at elevene får beskjed om dette. Det er også mulig å avpublisere, men dersom elevene får varsel om publisering vil de også få beskjed ved ny publisering</a:t>
            </a:r>
          </a:p>
        </p:txBody>
      </p:sp>
    </p:spTree>
    <p:extLst>
      <p:ext uri="{BB962C8B-B14F-4D97-AF65-F5344CB8AC3E}">
        <p14:creationId xmlns:p14="http://schemas.microsoft.com/office/powerpoint/2010/main" val="3852389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A97922-872C-0507-35B8-50116EDCC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Du må låse besvarelsene for å se navn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CF6E5E-AE75-824F-8386-B5DEA03CD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Lås for å se navn</a:t>
            </a:r>
          </a:p>
          <a:p>
            <a:r>
              <a:rPr lang="nb-NO" dirty="0"/>
              <a:t>Lås opp for å registrere resultater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5155C4E-BE96-DF80-95BD-873D16233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257" y="3164711"/>
            <a:ext cx="6661543" cy="3255329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C160471F-4F13-514B-73DE-2721836C2D7B}"/>
              </a:ext>
            </a:extLst>
          </p:cNvPr>
          <p:cNvCxnSpPr/>
          <p:nvPr/>
        </p:nvCxnSpPr>
        <p:spPr>
          <a:xfrm>
            <a:off x="4394579" y="2565779"/>
            <a:ext cx="1269242" cy="98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889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503316-A5C9-12F2-CD75-B6C0D9F47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53947"/>
          </a:xfrm>
        </p:spPr>
        <p:txBody>
          <a:bodyPr/>
          <a:lstStyle/>
          <a:p>
            <a:r>
              <a:rPr lang="nb-NO" dirty="0"/>
              <a:t>Innhold:</a:t>
            </a:r>
          </a:p>
        </p:txBody>
      </p:sp>
      <p:graphicFrame>
        <p:nvGraphicFramePr>
          <p:cNvPr id="4" name="Tabell 3">
            <a:extLst>
              <a:ext uri="{FF2B5EF4-FFF2-40B4-BE49-F238E27FC236}">
                <a16:creationId xmlns:a16="http://schemas.microsoft.com/office/drawing/2014/main" id="{62E338D3-F92A-5DC8-3DAF-0C759F6EC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574170"/>
              </p:ext>
            </p:extLst>
          </p:nvPr>
        </p:nvGraphicFramePr>
        <p:xfrm>
          <a:off x="1088136" y="1801368"/>
          <a:ext cx="4041648" cy="479176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8255">
                  <a:extLst>
                    <a:ext uri="{9D8B030D-6E8A-4147-A177-3AD203B41FA5}">
                      <a16:colId xmlns:a16="http://schemas.microsoft.com/office/drawing/2014/main" val="3985710197"/>
                    </a:ext>
                  </a:extLst>
                </a:gridCol>
                <a:gridCol w="873393">
                  <a:extLst>
                    <a:ext uri="{9D8B030D-6E8A-4147-A177-3AD203B41FA5}">
                      <a16:colId xmlns:a16="http://schemas.microsoft.com/office/drawing/2014/main" val="1203119291"/>
                    </a:ext>
                  </a:extLst>
                </a:gridCol>
              </a:tblGrid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Make Me </a:t>
                      </a:r>
                      <a:r>
                        <a:rPr lang="nb-NO" sz="1600" b="1" dirty="0" err="1"/>
                        <a:t>Admin</a:t>
                      </a:r>
                      <a:endParaRPr lang="nb-N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168369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Laste ned </a:t>
                      </a:r>
                      <a:r>
                        <a:rPr lang="nb-NO" sz="1600" b="1" dirty="0" err="1"/>
                        <a:t>Respondus</a:t>
                      </a:r>
                      <a:endParaRPr lang="nb-NO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20524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Oppstarts- og avslutningsmelding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556877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Opprette prøve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670289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Lage prøve med poeng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126958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Lage rettingsmatriser (vurderingskriterier)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9-10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8348340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Lage prøve med «rubrikk uten poeng»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11-12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212178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Legg til prøvedato / planlegg prøve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13-14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682961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Lag prøve til lærere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3751127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Under prøven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4103744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Retting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17-20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142185"/>
                  </a:ext>
                </a:extLst>
              </a:tr>
              <a:tr h="3914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Retting ved hjelp av rettingsmatriser (vurderingskriterier)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225208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Retting av poengbesvarelse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 dirty="0"/>
                        <a:t>22-24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794241"/>
                  </a:ext>
                </a:extLst>
              </a:tr>
              <a:tr h="3384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600" b="1" dirty="0"/>
                        <a:t>Publisere resultater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b="1"/>
                        <a:t>25</a:t>
                      </a:r>
                      <a:endParaRPr lang="nb-NO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955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613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F553A91-057E-488B-77F9-2D1BF542C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Last ned / skriv ut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706CFA-E885-1CDB-E790-DAB3E2E41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212265" cy="4251960"/>
          </a:xfrm>
        </p:spPr>
        <p:txBody>
          <a:bodyPr/>
          <a:lstStyle/>
          <a:p>
            <a:r>
              <a:rPr lang="nb-NO" dirty="0"/>
              <a:t>Hvis du vil skrive ut besvarelsen og rette den på «gamlemåten» er det fullt mulig</a:t>
            </a:r>
          </a:p>
          <a:p>
            <a:r>
              <a:rPr lang="nb-NO" dirty="0"/>
              <a:t>Hvis du ønsker å rette besvarelsen anonymisert trykker du på nedlastingsikonet </a:t>
            </a:r>
            <a:r>
              <a:rPr lang="nb-NO" b="1" dirty="0"/>
              <a:t>før du har låst besvarelsen</a:t>
            </a:r>
          </a:p>
          <a:p>
            <a:r>
              <a:rPr lang="nb-NO" dirty="0"/>
              <a:t>Hvis du ønsker å vite hvem som har levert besvarelsen når du retter må </a:t>
            </a:r>
            <a:r>
              <a:rPr lang="nb-NO" b="1" dirty="0"/>
              <a:t>du låse besvarelsene først (Lock)</a:t>
            </a:r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C10F7FD3-AE5E-1393-8E8C-C435DC0F5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465" y="3054799"/>
            <a:ext cx="6698512" cy="3438076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614190B4-A66D-B0C1-7CA0-404A44B71301}"/>
              </a:ext>
            </a:extLst>
          </p:cNvPr>
          <p:cNvCxnSpPr>
            <a:cxnSpLocks/>
          </p:cNvCxnSpPr>
          <p:nvPr/>
        </p:nvCxnSpPr>
        <p:spPr>
          <a:xfrm flipV="1">
            <a:off x="4407408" y="4773837"/>
            <a:ext cx="2046555" cy="12401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A710696-9991-30B4-80E7-45C02EF3CBE3}"/>
              </a:ext>
            </a:extLst>
          </p:cNvPr>
          <p:cNvSpPr txBox="1"/>
          <p:nvPr/>
        </p:nvSpPr>
        <p:spPr>
          <a:xfrm>
            <a:off x="1033272" y="6013944"/>
            <a:ext cx="337413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Trykk på nedlastingsikonet. Det vil da bli generert en PDF av besvarelsen og du vil få mulighet til å skrive den ut</a:t>
            </a:r>
          </a:p>
        </p:txBody>
      </p:sp>
    </p:spTree>
    <p:extLst>
      <p:ext uri="{BB962C8B-B14F-4D97-AF65-F5344CB8AC3E}">
        <p14:creationId xmlns:p14="http://schemas.microsoft.com/office/powerpoint/2010/main" val="2043969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F58770-3BDE-EB2C-92FB-8A6BC50A9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Retting ved hjelp av rettingsmatriser / vurderingskriterier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2B48D7-C6C8-94A4-C36F-D633B7DFA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771030" cy="4251960"/>
          </a:xfrm>
        </p:spPr>
        <p:txBody>
          <a:bodyPr/>
          <a:lstStyle/>
          <a:p>
            <a:r>
              <a:rPr lang="nb-NO" dirty="0"/>
              <a:t>I fanen «Handins» finner du hver besvarelse for seg. Der kan du gi kommentarer i teksten, markere med farger og gi tilbakemeldinger. </a:t>
            </a:r>
          </a:p>
          <a:p>
            <a:r>
              <a:rPr lang="nb-NO" dirty="0"/>
              <a:t>Du kan krysse av hvor eleven ligger i henhold til vurderingskriteriene</a:t>
            </a:r>
          </a:p>
          <a:p>
            <a:r>
              <a:rPr lang="nb-NO" dirty="0"/>
              <a:t>Du kan registrere resultat</a:t>
            </a:r>
          </a:p>
          <a:p>
            <a:pPr lvl="1"/>
            <a:r>
              <a:rPr lang="nb-NO" dirty="0"/>
              <a:t>Her velger du selv om du skriver en tallkarakter eller en annen tilbakemelding (F.eks. «Godt jobba!»)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BD3EF9F-11AC-8563-14E4-5921A4AE8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2611" y="1225184"/>
            <a:ext cx="4471044" cy="2859206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E404343-FCCB-7BE6-91B6-95F626D53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611" y="3429000"/>
            <a:ext cx="4471044" cy="289996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B65D7554-9F61-5618-6738-B9DD680C0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2610" y="3222655"/>
            <a:ext cx="1450135" cy="3106310"/>
          </a:xfrm>
          <a:prstGeom prst="rect">
            <a:avLst/>
          </a:prstGeom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FE61A707-CA3D-BC6F-ECC1-A59CA5291DDA}"/>
              </a:ext>
            </a:extLst>
          </p:cNvPr>
          <p:cNvCxnSpPr>
            <a:cxnSpLocks/>
          </p:cNvCxnSpPr>
          <p:nvPr/>
        </p:nvCxnSpPr>
        <p:spPr>
          <a:xfrm>
            <a:off x="3090672" y="4224528"/>
            <a:ext cx="7827264" cy="1554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pilkobling 12">
            <a:extLst>
              <a:ext uri="{FF2B5EF4-FFF2-40B4-BE49-F238E27FC236}">
                <a16:creationId xmlns:a16="http://schemas.microsoft.com/office/drawing/2014/main" id="{A5D39F6D-AF2C-7D65-1224-3982EE09457F}"/>
              </a:ext>
            </a:extLst>
          </p:cNvPr>
          <p:cNvCxnSpPr>
            <a:cxnSpLocks/>
          </p:cNvCxnSpPr>
          <p:nvPr/>
        </p:nvCxnSpPr>
        <p:spPr>
          <a:xfrm flipH="1" flipV="1">
            <a:off x="10981944" y="4944449"/>
            <a:ext cx="612648" cy="227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129A0BB7-470C-5199-D5F8-F8B5175AC77E}"/>
              </a:ext>
            </a:extLst>
          </p:cNvPr>
          <p:cNvCxnSpPr>
            <a:cxnSpLocks/>
          </p:cNvCxnSpPr>
          <p:nvPr/>
        </p:nvCxnSpPr>
        <p:spPr>
          <a:xfrm>
            <a:off x="3319272" y="4836753"/>
            <a:ext cx="5069157" cy="1344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kobling 19">
            <a:extLst>
              <a:ext uri="{FF2B5EF4-FFF2-40B4-BE49-F238E27FC236}">
                <a16:creationId xmlns:a16="http://schemas.microsoft.com/office/drawing/2014/main" id="{F9A48896-F900-13EB-22B8-79C25A0BD87B}"/>
              </a:ext>
            </a:extLst>
          </p:cNvPr>
          <p:cNvCxnSpPr>
            <a:cxnSpLocks/>
          </p:cNvCxnSpPr>
          <p:nvPr/>
        </p:nvCxnSpPr>
        <p:spPr>
          <a:xfrm flipV="1">
            <a:off x="5522976" y="1913196"/>
            <a:ext cx="1639824" cy="2905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F315524-9445-E95A-97C5-F2C4C73E040A}"/>
              </a:ext>
            </a:extLst>
          </p:cNvPr>
          <p:cNvSpPr txBox="1"/>
          <p:nvPr/>
        </p:nvSpPr>
        <p:spPr>
          <a:xfrm>
            <a:off x="4251960" y="2944368"/>
            <a:ext cx="250064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NB!! Husk å lagre kommentarer underveis!!</a:t>
            </a:r>
          </a:p>
        </p:txBody>
      </p: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0A4C094D-F83D-8E1E-F539-A3BB0AAECF4F}"/>
              </a:ext>
            </a:extLst>
          </p:cNvPr>
          <p:cNvCxnSpPr/>
          <p:nvPr/>
        </p:nvCxnSpPr>
        <p:spPr>
          <a:xfrm>
            <a:off x="6684264" y="3222655"/>
            <a:ext cx="1518481" cy="2035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151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C4B26A-3088-498E-9DDB-9B5A28D07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 av poengbesvarelse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4599371-C8F8-2443-0D42-3325490A39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49074" y="2128838"/>
            <a:ext cx="4180501" cy="42529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63D61FC2-0DFB-3FEE-DBD2-8481F201B889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5610225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Hvis du har valgt at automatisk rettede svar skal vises ved innlevering, vil det se slik ut for elevene</a:t>
            </a:r>
          </a:p>
          <a:p>
            <a:r>
              <a:rPr lang="nb-NO" dirty="0"/>
              <a:t>Her har spørsmålet «Stil» blitt holdt utenfor, da det ikke kan rettes automatisk</a:t>
            </a:r>
          </a:p>
          <a:p>
            <a:endParaRPr lang="nb-NO" dirty="0"/>
          </a:p>
        </p:txBody>
      </p:sp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7ED0344D-24A3-7610-8E0F-43F68C57DA21}"/>
              </a:ext>
            </a:extLst>
          </p:cNvPr>
          <p:cNvCxnSpPr/>
          <p:nvPr/>
        </p:nvCxnSpPr>
        <p:spPr>
          <a:xfrm>
            <a:off x="4752975" y="2714625"/>
            <a:ext cx="26860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8243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36A722-9ECB-7FCC-6009-463A1D89E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 av poengbesvarelse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DE8FA5-4ED8-2273-5E84-8D06E6F2D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066288" cy="4251960"/>
          </a:xfrm>
        </p:spPr>
        <p:txBody>
          <a:bodyPr>
            <a:normAutofit fontScale="85000" lnSpcReduction="10000"/>
          </a:bodyPr>
          <a:lstStyle/>
          <a:p>
            <a:r>
              <a:rPr lang="nb-NO" dirty="0"/>
              <a:t>Under fanen «Karakter» velger du «</a:t>
            </a:r>
            <a:r>
              <a:rPr lang="nb-NO" dirty="0" err="1"/>
              <a:t>Handins</a:t>
            </a:r>
            <a:r>
              <a:rPr lang="nb-NO" dirty="0"/>
              <a:t>» og får se hver enkelt besvarelse for seg. </a:t>
            </a:r>
          </a:p>
          <a:p>
            <a:r>
              <a:rPr lang="nb-NO" dirty="0"/>
              <a:t>Her ligger de automatisk rettede inne med poengsum (du kan endre denne om du vil), mens «stil-oppgaven» behøver at du retter manuelt</a:t>
            </a:r>
          </a:p>
          <a:p>
            <a:r>
              <a:rPr lang="nb-NO" dirty="0"/>
              <a:t>Ved å trykke «vis verktøy» kan du markere og kommentere i tekst, og gi tilbakemeldinger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3D263E8A-120B-C9CF-1085-0F79B2EA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1861841"/>
            <a:ext cx="8020050" cy="414894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596BCB19-5449-FA73-8D93-DD6EC13B1FB6}"/>
              </a:ext>
            </a:extLst>
          </p:cNvPr>
          <p:cNvCxnSpPr>
            <a:cxnSpLocks/>
          </p:cNvCxnSpPr>
          <p:nvPr/>
        </p:nvCxnSpPr>
        <p:spPr>
          <a:xfrm flipV="1">
            <a:off x="3576257" y="2035207"/>
            <a:ext cx="1005268" cy="415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821C4568-F977-B30A-8E0C-09E9FC9DF858}"/>
              </a:ext>
            </a:extLst>
          </p:cNvPr>
          <p:cNvCxnSpPr/>
          <p:nvPr/>
        </p:nvCxnSpPr>
        <p:spPr>
          <a:xfrm flipV="1">
            <a:off x="3657600" y="2450592"/>
            <a:ext cx="923925" cy="585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28AF63E1-2CA2-98A7-A39B-B04C7F68B813}"/>
              </a:ext>
            </a:extLst>
          </p:cNvPr>
          <p:cNvCxnSpPr>
            <a:cxnSpLocks/>
          </p:cNvCxnSpPr>
          <p:nvPr/>
        </p:nvCxnSpPr>
        <p:spPr>
          <a:xfrm flipV="1">
            <a:off x="3657600" y="3611880"/>
            <a:ext cx="6208776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92F91325-BDC8-73EC-A1C9-46F34CC5378E}"/>
              </a:ext>
            </a:extLst>
          </p:cNvPr>
          <p:cNvCxnSpPr>
            <a:cxnSpLocks/>
          </p:cNvCxnSpPr>
          <p:nvPr/>
        </p:nvCxnSpPr>
        <p:spPr>
          <a:xfrm flipV="1">
            <a:off x="3657600" y="3831336"/>
            <a:ext cx="4361688" cy="1124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de 15">
            <a:extLst>
              <a:ext uri="{FF2B5EF4-FFF2-40B4-BE49-F238E27FC236}">
                <a16:creationId xmlns:a16="http://schemas.microsoft.com/office/drawing/2014/main" id="{F5453DB3-C62C-8E06-CD8E-BC9074FE5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285" y="5342724"/>
            <a:ext cx="1976861" cy="13361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9" name="Rett pilkobling 18">
            <a:extLst>
              <a:ext uri="{FF2B5EF4-FFF2-40B4-BE49-F238E27FC236}">
                <a16:creationId xmlns:a16="http://schemas.microsoft.com/office/drawing/2014/main" id="{18588935-162A-0A51-F539-A89E2A59DAE4}"/>
              </a:ext>
            </a:extLst>
          </p:cNvPr>
          <p:cNvCxnSpPr/>
          <p:nvPr/>
        </p:nvCxnSpPr>
        <p:spPr>
          <a:xfrm>
            <a:off x="2679192" y="5736461"/>
            <a:ext cx="1549093" cy="1705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2C3E49AC-83B0-A409-1BDD-D6439E80FE05}"/>
              </a:ext>
            </a:extLst>
          </p:cNvPr>
          <p:cNvCxnSpPr/>
          <p:nvPr/>
        </p:nvCxnSpPr>
        <p:spPr>
          <a:xfrm flipV="1">
            <a:off x="3054096" y="6537960"/>
            <a:ext cx="1174189" cy="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8D23FB3-332A-D374-107B-297779466830}"/>
              </a:ext>
            </a:extLst>
          </p:cNvPr>
          <p:cNvSpPr txBox="1"/>
          <p:nvPr/>
        </p:nvSpPr>
        <p:spPr>
          <a:xfrm>
            <a:off x="585216" y="6383464"/>
            <a:ext cx="240487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dirty="0"/>
              <a:t>Husk å lagre tilbakemeldingene underveis!</a:t>
            </a:r>
          </a:p>
        </p:txBody>
      </p:sp>
    </p:spTree>
    <p:extLst>
      <p:ext uri="{BB962C8B-B14F-4D97-AF65-F5344CB8AC3E}">
        <p14:creationId xmlns:p14="http://schemas.microsoft.com/office/powerpoint/2010/main" val="2953998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7725BA-3BB0-3A58-8861-E1E04F5D1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Retting av poengbesvarelse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D2A8A14-23DE-63A8-CBF9-F737162A4A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929384"/>
            <a:ext cx="3914775" cy="4251960"/>
          </a:xfrm>
        </p:spPr>
        <p:txBody>
          <a:bodyPr/>
          <a:lstStyle/>
          <a:p>
            <a:r>
              <a:rPr lang="nb-NO" dirty="0"/>
              <a:t>Før du kan låse må du velge karakterskala</a:t>
            </a:r>
          </a:p>
          <a:p>
            <a:r>
              <a:rPr lang="nb-NO" dirty="0"/>
              <a:t>Du får så oversikt over poeng og karakterer</a:t>
            </a:r>
          </a:p>
          <a:p>
            <a:r>
              <a:rPr lang="nb-NO" dirty="0"/>
              <a:t>Dersom du ønsker å endre hvilke poeng som fører til hvilken karakter kan du endre poengene og </a:t>
            </a:r>
            <a:r>
              <a:rPr lang="nb-NO" dirty="0" err="1"/>
              <a:t>trykkr</a:t>
            </a:r>
            <a:r>
              <a:rPr lang="nb-NO" dirty="0"/>
              <a:t> «Lagre skala»</a:t>
            </a:r>
          </a:p>
          <a:p>
            <a:r>
              <a:rPr lang="nb-NO" dirty="0"/>
              <a:t>Du kan nå låse og publisere </a:t>
            </a:r>
            <a:r>
              <a:rPr lang="nb-NO" dirty="0" err="1"/>
              <a:t>resutlater</a:t>
            </a:r>
            <a:endParaRPr lang="nb-NO" dirty="0"/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6432BA20-6D59-59E9-41EF-B4500A82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205" y="1809750"/>
            <a:ext cx="6385595" cy="2730341"/>
          </a:xfrm>
          <a:prstGeom prst="rect">
            <a:avLst/>
          </a:prstGeom>
        </p:spPr>
      </p:pic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27B94040-4518-643B-DED1-7E70C0FF51EC}"/>
              </a:ext>
            </a:extLst>
          </p:cNvPr>
          <p:cNvCxnSpPr/>
          <p:nvPr/>
        </p:nvCxnSpPr>
        <p:spPr>
          <a:xfrm>
            <a:off x="4752974" y="2257425"/>
            <a:ext cx="2809876" cy="304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>
            <a:extLst>
              <a:ext uri="{FF2B5EF4-FFF2-40B4-BE49-F238E27FC236}">
                <a16:creationId xmlns:a16="http://schemas.microsoft.com/office/drawing/2014/main" id="{9F496AF3-9942-507C-1A21-1199687C0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308" y="4177358"/>
            <a:ext cx="6132611" cy="2315517"/>
          </a:xfrm>
          <a:prstGeom prst="rect">
            <a:avLst/>
          </a:prstGeom>
        </p:spPr>
      </p:pic>
      <p:cxnSp>
        <p:nvCxnSpPr>
          <p:cNvPr id="15" name="Rett pilkobling 14">
            <a:extLst>
              <a:ext uri="{FF2B5EF4-FFF2-40B4-BE49-F238E27FC236}">
                <a16:creationId xmlns:a16="http://schemas.microsoft.com/office/drawing/2014/main" id="{F3423ED4-B4FA-9E63-10C0-510CE92B10DC}"/>
              </a:ext>
            </a:extLst>
          </p:cNvPr>
          <p:cNvCxnSpPr/>
          <p:nvPr/>
        </p:nvCxnSpPr>
        <p:spPr>
          <a:xfrm>
            <a:off x="4544568" y="4855464"/>
            <a:ext cx="5605272" cy="73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15874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E75EEB4-6269-828C-6FA3-AE1B965A4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Publisere resultater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DE51BB5-0CCB-B16F-DB63-23851657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076575" cy="4251960"/>
          </a:xfrm>
        </p:spPr>
        <p:txBody>
          <a:bodyPr/>
          <a:lstStyle/>
          <a:p>
            <a:r>
              <a:rPr lang="nb-NO" dirty="0"/>
              <a:t>Lås resultater</a:t>
            </a:r>
          </a:p>
          <a:p>
            <a:r>
              <a:rPr lang="nb-NO" dirty="0"/>
              <a:t>Publiser resultater</a:t>
            </a:r>
          </a:p>
          <a:p>
            <a:r>
              <a:rPr lang="nb-NO" dirty="0"/>
              <a:t>Her kan du velge om deltakere skal varsles, og hvilken informasjon de skal få</a:t>
            </a:r>
          </a:p>
          <a:p>
            <a:r>
              <a:rPr lang="nb-NO" dirty="0"/>
              <a:t>Du kan også velge at resultatene skal publiseres frem i tid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4287D08-EC30-AE72-6012-480910339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1475" y="2238449"/>
            <a:ext cx="7610475" cy="3633830"/>
          </a:xfrm>
          <a:prstGeom prst="rect">
            <a:avLst/>
          </a:prstGeom>
        </p:spPr>
      </p:pic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827298B3-9704-0B74-8370-63E25E3668C6}"/>
              </a:ext>
            </a:extLst>
          </p:cNvPr>
          <p:cNvCxnSpPr>
            <a:cxnSpLocks/>
          </p:cNvCxnSpPr>
          <p:nvPr/>
        </p:nvCxnSpPr>
        <p:spPr>
          <a:xfrm>
            <a:off x="2688336" y="2935224"/>
            <a:ext cx="8019288" cy="201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tt pilkobling 8">
            <a:extLst>
              <a:ext uri="{FF2B5EF4-FFF2-40B4-BE49-F238E27FC236}">
                <a16:creationId xmlns:a16="http://schemas.microsoft.com/office/drawing/2014/main" id="{A31D3F65-5062-8FF5-3B88-49E31523A305}"/>
              </a:ext>
            </a:extLst>
          </p:cNvPr>
          <p:cNvCxnSpPr>
            <a:cxnSpLocks/>
          </p:cNvCxnSpPr>
          <p:nvPr/>
        </p:nvCxnSpPr>
        <p:spPr>
          <a:xfrm flipV="1">
            <a:off x="3324225" y="3714750"/>
            <a:ext cx="1009650" cy="6429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tt pilkobling 10">
            <a:extLst>
              <a:ext uri="{FF2B5EF4-FFF2-40B4-BE49-F238E27FC236}">
                <a16:creationId xmlns:a16="http://schemas.microsoft.com/office/drawing/2014/main" id="{506215B1-8ADC-93B5-53E6-91410893765D}"/>
              </a:ext>
            </a:extLst>
          </p:cNvPr>
          <p:cNvCxnSpPr>
            <a:cxnSpLocks/>
          </p:cNvCxnSpPr>
          <p:nvPr/>
        </p:nvCxnSpPr>
        <p:spPr>
          <a:xfrm flipV="1">
            <a:off x="3571875" y="3362325"/>
            <a:ext cx="1352550" cy="352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DE78AEBA-7962-16C3-D84E-E4CDFC91B5AC}"/>
              </a:ext>
            </a:extLst>
          </p:cNvPr>
          <p:cNvCxnSpPr/>
          <p:nvPr/>
        </p:nvCxnSpPr>
        <p:spPr>
          <a:xfrm>
            <a:off x="2423160" y="2238449"/>
            <a:ext cx="2862072" cy="5961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341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93692F-99DA-E78D-514F-555532A98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SEB? </a:t>
            </a:r>
            <a:r>
              <a:rPr lang="nb-NO" dirty="0" err="1"/>
              <a:t>Respondus</a:t>
            </a:r>
            <a:r>
              <a:rPr lang="nb-NO" dirty="0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35B0A65-6310-5B30-5FFA-71DC1A051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225540" cy="4251960"/>
          </a:xfrm>
        </p:spPr>
        <p:txBody>
          <a:bodyPr>
            <a:normAutofit fontScale="92500"/>
          </a:bodyPr>
          <a:lstStyle/>
          <a:p>
            <a:r>
              <a:rPr lang="nb-NO" dirty="0"/>
              <a:t>Forskjellige universiteter bruker forskjellige typer SEB</a:t>
            </a:r>
          </a:p>
          <a:p>
            <a:r>
              <a:rPr lang="nb-NO" dirty="0"/>
              <a:t>Dugga skiller mellom </a:t>
            </a:r>
            <a:r>
              <a:rPr lang="nb-NO" dirty="0" err="1"/>
              <a:t>Respondus</a:t>
            </a:r>
            <a:r>
              <a:rPr lang="nb-NO" dirty="0"/>
              <a:t> og SEB</a:t>
            </a:r>
          </a:p>
          <a:p>
            <a:pPr lvl="1"/>
            <a:r>
              <a:rPr lang="nb-NO" dirty="0"/>
              <a:t>Begge kan aktiveres under sikkerhetsinnstillinger for den enkelte prøve</a:t>
            </a:r>
          </a:p>
          <a:p>
            <a:pPr lvl="1"/>
            <a:r>
              <a:rPr lang="nb-NO" dirty="0" err="1"/>
              <a:t>Respondus</a:t>
            </a:r>
            <a:r>
              <a:rPr lang="nb-NO" dirty="0"/>
              <a:t> er eneste program som fungerer med de fleste typer PC/operativsystem</a:t>
            </a:r>
          </a:p>
          <a:p>
            <a:pPr lvl="1"/>
            <a:r>
              <a:rPr lang="nb-NO" dirty="0" err="1"/>
              <a:t>Respondus</a:t>
            </a:r>
            <a:r>
              <a:rPr lang="nb-NO" dirty="0"/>
              <a:t> er eneste program som vil fungere med </a:t>
            </a:r>
            <a:r>
              <a:rPr lang="nb-NO" dirty="0" err="1"/>
              <a:t>Lingdys</a:t>
            </a:r>
            <a:r>
              <a:rPr lang="nb-NO" dirty="0"/>
              <a:t> (når det kommer)</a:t>
            </a:r>
          </a:p>
          <a:p>
            <a:r>
              <a:rPr lang="nb-NO" dirty="0"/>
              <a:t>Utfordringer knyttet til </a:t>
            </a:r>
            <a:r>
              <a:rPr lang="nb-NO" dirty="0" err="1"/>
              <a:t>nedlasting</a:t>
            </a:r>
            <a:r>
              <a:rPr lang="nb-NO" dirty="0"/>
              <a:t> og kjøring av </a:t>
            </a:r>
            <a:r>
              <a:rPr lang="nb-NO" dirty="0" err="1"/>
              <a:t>Respondus</a:t>
            </a:r>
            <a:endParaRPr lang="nb-NO" dirty="0"/>
          </a:p>
          <a:p>
            <a:pPr lvl="1"/>
            <a:r>
              <a:rPr lang="nb-NO" dirty="0"/>
              <a:t>Dette handler om at vi ikke har skole-PC, men at elevene bruker sine egne PC</a:t>
            </a:r>
          </a:p>
          <a:p>
            <a:pPr lvl="1"/>
            <a:r>
              <a:rPr lang="nb-NO" dirty="0"/>
              <a:t>Vi jobber med saken!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360BA51-90FE-D0D6-BBBC-6ADED7D20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6660" y="2335017"/>
            <a:ext cx="5293591" cy="3465282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220CBAE-C3E3-9787-EB0E-D88A7D328C73}"/>
              </a:ext>
            </a:extLst>
          </p:cNvPr>
          <p:cNvSpPr txBox="1"/>
          <p:nvPr/>
        </p:nvSpPr>
        <p:spPr>
          <a:xfrm>
            <a:off x="6467475" y="766297"/>
            <a:ext cx="319087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sz="2800" dirty="0"/>
              <a:t>Vi blir å bruke </a:t>
            </a:r>
            <a:r>
              <a:rPr lang="nb-NO" sz="2800" dirty="0" err="1"/>
              <a:t>Respondus</a:t>
            </a:r>
            <a:r>
              <a:rPr lang="nb-NO" sz="2800" dirty="0"/>
              <a:t> på skolen!</a:t>
            </a:r>
          </a:p>
        </p:txBody>
      </p:sp>
    </p:spTree>
    <p:extLst>
      <p:ext uri="{BB962C8B-B14F-4D97-AF65-F5344CB8AC3E}">
        <p14:creationId xmlns:p14="http://schemas.microsoft.com/office/powerpoint/2010/main" val="1442950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05A9AC-59DD-0DAD-07AF-E30312408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Make Me </a:t>
            </a:r>
            <a:r>
              <a:rPr lang="nb-NO" dirty="0" err="1"/>
              <a:t>Admin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B9D5494-F283-F815-FD9E-9FBC6CD2C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886200" cy="4251960"/>
          </a:xfrm>
        </p:spPr>
        <p:txBody>
          <a:bodyPr/>
          <a:lstStyle/>
          <a:p>
            <a:r>
              <a:rPr lang="nb-NO" dirty="0"/>
              <a:t>Dersom du skal laste ned eller kjøre </a:t>
            </a:r>
            <a:r>
              <a:rPr lang="nb-NO" dirty="0" err="1"/>
              <a:t>Respondus</a:t>
            </a:r>
            <a:r>
              <a:rPr lang="nb-NO" dirty="0"/>
              <a:t> må du ha administratorrettigheter på din PC. </a:t>
            </a:r>
          </a:p>
          <a:p>
            <a:r>
              <a:rPr lang="nb-NO" dirty="0"/>
              <a:t>Søk: Make Me </a:t>
            </a:r>
            <a:r>
              <a:rPr lang="nb-NO" dirty="0" err="1"/>
              <a:t>Admin</a:t>
            </a:r>
            <a:r>
              <a:rPr lang="nb-NO" dirty="0"/>
              <a:t> på din PC</a:t>
            </a:r>
          </a:p>
          <a:p>
            <a:r>
              <a:rPr lang="nb-NO" dirty="0"/>
              <a:t>Kjør programmet</a:t>
            </a:r>
          </a:p>
          <a:p>
            <a:r>
              <a:rPr lang="nb-NO" dirty="0"/>
              <a:t>Du er nå administrator i </a:t>
            </a:r>
            <a:r>
              <a:rPr lang="nb-NO" dirty="0" err="1"/>
              <a:t>ca</a:t>
            </a:r>
            <a:r>
              <a:rPr lang="nb-NO" dirty="0"/>
              <a:t> 20 minutter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4143C3D8-D05E-0ED6-FDD3-524CF3074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0000" y="1970258"/>
            <a:ext cx="5303429" cy="4522618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5D59CF08-4544-7D9F-9830-F95FB28D7CBD}"/>
              </a:ext>
            </a:extLst>
          </p:cNvPr>
          <p:cNvCxnSpPr>
            <a:cxnSpLocks/>
          </p:cNvCxnSpPr>
          <p:nvPr/>
        </p:nvCxnSpPr>
        <p:spPr>
          <a:xfrm>
            <a:off x="3886200" y="3931920"/>
            <a:ext cx="2852057" cy="24035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2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D9A45E-F7B9-25ED-5DCD-C3B373A84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Laste ned </a:t>
            </a:r>
            <a:r>
              <a:rPr lang="nb-NO" dirty="0" err="1"/>
              <a:t>Respondus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710916-F8B4-C05D-8EFF-BCEFB3D396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4648200" cy="4251960"/>
          </a:xfrm>
        </p:spPr>
        <p:txBody>
          <a:bodyPr/>
          <a:lstStyle/>
          <a:p>
            <a:r>
              <a:rPr lang="nb-NO" dirty="0"/>
              <a:t>Logg på </a:t>
            </a:r>
            <a:r>
              <a:rPr lang="nb-NO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www.dugga.com</a:t>
            </a:r>
            <a:r>
              <a:rPr lang="nb-NO" dirty="0"/>
              <a:t> </a:t>
            </a:r>
            <a:r>
              <a:rPr lang="nb-NO" dirty="0">
                <a:sym typeface="Wingdings" panose="05000000000000000000" pitchFamily="2" charset="2"/>
              </a:rPr>
              <a:t> Logg på med Microsoft</a:t>
            </a:r>
            <a:endParaRPr lang="nb-NO" dirty="0"/>
          </a:p>
          <a:p>
            <a:r>
              <a:rPr lang="nb-NO" dirty="0"/>
              <a:t>Trykk «Profil» og velg «Sikre nettlesere»</a:t>
            </a:r>
          </a:p>
          <a:p>
            <a:r>
              <a:rPr lang="nb-NO" dirty="0"/>
              <a:t>Last ned </a:t>
            </a:r>
            <a:r>
              <a:rPr lang="nb-NO" dirty="0" err="1"/>
              <a:t>Respondus</a:t>
            </a:r>
            <a:r>
              <a:rPr lang="nb-NO" dirty="0"/>
              <a:t> </a:t>
            </a:r>
            <a:r>
              <a:rPr lang="nb-NO" dirty="0" err="1"/>
              <a:t>Lockdown</a:t>
            </a:r>
            <a:r>
              <a:rPr lang="nb-NO" dirty="0"/>
              <a:t> </a:t>
            </a:r>
            <a:r>
              <a:rPr lang="nb-NO" dirty="0" err="1"/>
              <a:t>Browser</a:t>
            </a: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47F5A9C-DBCC-018E-5CC9-079AF0A98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877" y="1929384"/>
            <a:ext cx="6696264" cy="4928616"/>
          </a:xfrm>
          <a:prstGeom prst="rect">
            <a:avLst/>
          </a:prstGeom>
        </p:spPr>
      </p:pic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8A1B31AC-A004-4D34-67AA-9A121BE6357C}"/>
              </a:ext>
            </a:extLst>
          </p:cNvPr>
          <p:cNvCxnSpPr/>
          <p:nvPr/>
        </p:nvCxnSpPr>
        <p:spPr>
          <a:xfrm>
            <a:off x="10533888" y="1207008"/>
            <a:ext cx="146304" cy="987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kobling 7">
            <a:extLst>
              <a:ext uri="{FF2B5EF4-FFF2-40B4-BE49-F238E27FC236}">
                <a16:creationId xmlns:a16="http://schemas.microsoft.com/office/drawing/2014/main" id="{AACE6999-85F3-2687-CB66-3316D5A9EB59}"/>
              </a:ext>
            </a:extLst>
          </p:cNvPr>
          <p:cNvCxnSpPr/>
          <p:nvPr/>
        </p:nvCxnSpPr>
        <p:spPr>
          <a:xfrm flipV="1">
            <a:off x="4032504" y="5614416"/>
            <a:ext cx="1271016" cy="7223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93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34B529-91D7-5BCD-B7EB-C5483E4C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Oppstarts- og avslutningsmelding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32441F-7BA1-2FD8-993E-125A66494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164"/>
            <a:ext cx="4399811" cy="4326340"/>
          </a:xfrm>
        </p:spPr>
        <p:txBody>
          <a:bodyPr>
            <a:normAutofit lnSpcReduction="10000"/>
          </a:bodyPr>
          <a:lstStyle/>
          <a:p>
            <a:r>
              <a:rPr lang="nb-NO" dirty="0"/>
              <a:t>Under fanen «Profil» kan du legge inn en forhåndsbestemt melding som vil vises </a:t>
            </a:r>
            <a:r>
              <a:rPr lang="nb-NO" b="1" dirty="0"/>
              <a:t>før</a:t>
            </a:r>
            <a:r>
              <a:rPr lang="nb-NO" dirty="0"/>
              <a:t> eleven starter prøven, og </a:t>
            </a:r>
            <a:r>
              <a:rPr lang="nb-NO" b="1" dirty="0"/>
              <a:t>etter</a:t>
            </a:r>
            <a:r>
              <a:rPr lang="nb-NO" dirty="0"/>
              <a:t> at besvarelsen er innlevert. </a:t>
            </a:r>
          </a:p>
          <a:p>
            <a:r>
              <a:rPr lang="nb-NO" dirty="0"/>
              <a:t>Denne kan du også endre når du lager hver enkelt prøve under fanen «Advanced». </a:t>
            </a:r>
          </a:p>
          <a:p>
            <a:r>
              <a:rPr lang="nb-NO" dirty="0"/>
              <a:t>Forsidebeskjeden kommer i tillegg til muligheten til å legge til informasjon som gjelder den enkelte prøve.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D6204C9-FBD5-2CFE-81C3-8F172B2E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011" y="1855862"/>
            <a:ext cx="6753964" cy="500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94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F21481-F849-32E9-BF82-E591A37B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prøve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A781827-BCF8-D40C-3AB2-7136F513D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3979460" cy="3264315"/>
          </a:xfrm>
        </p:spPr>
        <p:txBody>
          <a:bodyPr>
            <a:normAutofit fontScale="92500" lnSpcReduction="10000"/>
          </a:bodyPr>
          <a:lstStyle/>
          <a:p>
            <a:r>
              <a:rPr lang="nb-NO" dirty="0"/>
              <a:t>Opprett prøve </a:t>
            </a:r>
          </a:p>
          <a:p>
            <a:r>
              <a:rPr lang="nb-NO" dirty="0"/>
              <a:t>Her trenger du bare fylle ut tittel og ta stilling til «Innstillinger for retting»</a:t>
            </a:r>
          </a:p>
          <a:p>
            <a:r>
              <a:rPr lang="nb-NO" dirty="0"/>
              <a:t>Samarbeid og deling tar vi senere</a:t>
            </a:r>
          </a:p>
          <a:p>
            <a:r>
              <a:rPr lang="nb-NO" dirty="0"/>
              <a:t>Bruker du poeng må du også bruke dette når du skal registrere resultater (karakterer) i Dugga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5BE5060-7101-6178-71EF-4AFBB1D20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918" y="1027906"/>
            <a:ext cx="6892186" cy="4928616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B665F216-A3A9-D6B0-187E-00DB90D909FF}"/>
              </a:ext>
            </a:extLst>
          </p:cNvPr>
          <p:cNvSpPr txBox="1"/>
          <p:nvPr/>
        </p:nvSpPr>
        <p:spPr>
          <a:xfrm>
            <a:off x="1097280" y="5217858"/>
            <a:ext cx="2825496" cy="14773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b-NO" b="1" dirty="0"/>
              <a:t>Poeng (standard): </a:t>
            </a:r>
            <a:r>
              <a:rPr lang="nb-NO" dirty="0"/>
              <a:t>da må du angi poeng når du oppretter spørsmål og når du skal rette</a:t>
            </a:r>
          </a:p>
          <a:p>
            <a:r>
              <a:rPr lang="nb-NO" b="1" dirty="0"/>
              <a:t>Rubrikker uten poeng: </a:t>
            </a:r>
            <a:r>
              <a:rPr lang="nb-NO" dirty="0"/>
              <a:t>da må du velge en karaktermatrise når du oppretter prøve og kriterier for hvert spørsmål</a:t>
            </a:r>
          </a:p>
        </p:txBody>
      </p: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78DAE1DF-984D-C085-ED29-09E5D6E4FC92}"/>
              </a:ext>
            </a:extLst>
          </p:cNvPr>
          <p:cNvCxnSpPr>
            <a:cxnSpLocks/>
          </p:cNvCxnSpPr>
          <p:nvPr/>
        </p:nvCxnSpPr>
        <p:spPr>
          <a:xfrm flipV="1">
            <a:off x="3794078" y="5102352"/>
            <a:ext cx="1719618" cy="5478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pilkobling 11">
            <a:extLst>
              <a:ext uri="{FF2B5EF4-FFF2-40B4-BE49-F238E27FC236}">
                <a16:creationId xmlns:a16="http://schemas.microsoft.com/office/drawing/2014/main" id="{9E51387E-2749-F435-4DF0-7783B5ABA26B}"/>
              </a:ext>
            </a:extLst>
          </p:cNvPr>
          <p:cNvCxnSpPr/>
          <p:nvPr/>
        </p:nvCxnSpPr>
        <p:spPr>
          <a:xfrm flipV="1">
            <a:off x="2797791" y="5500048"/>
            <a:ext cx="2715905" cy="9928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1652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31487CA0-94A8-4ABC-F24C-0E1598754681}"/>
              </a:ext>
            </a:extLst>
          </p:cNvPr>
          <p:cNvSpPr txBox="1">
            <a:spLocks/>
          </p:cNvSpPr>
          <p:nvPr/>
        </p:nvSpPr>
        <p:spPr>
          <a:xfrm>
            <a:off x="838200" y="1929384"/>
            <a:ext cx="5610225" cy="4251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b="1" dirty="0"/>
              <a:t>Når du oppretter en prøve </a:t>
            </a:r>
            <a:r>
              <a:rPr lang="nb-NO" dirty="0"/>
              <a:t>velger du «Poeng (standard)» under «Innstillinger for retting»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Hvert spørsmål får en maks poengsum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AD0EEAD-02A8-7447-90E9-D166062E2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Lag prøve med poeng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36E5E77-92FF-7E5C-EEDE-9E56A5398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52695"/>
          <a:stretch/>
        </p:blipFill>
        <p:spPr>
          <a:xfrm>
            <a:off x="3554832" y="2551175"/>
            <a:ext cx="2087015" cy="160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FFF692D-D087-60BE-3E3D-119E4BA84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2464" y="1576027"/>
            <a:ext cx="4910412" cy="49168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0" name="Rett pilkobling 9">
            <a:extLst>
              <a:ext uri="{FF2B5EF4-FFF2-40B4-BE49-F238E27FC236}">
                <a16:creationId xmlns:a16="http://schemas.microsoft.com/office/drawing/2014/main" id="{F99945B1-E3D0-4679-BEE3-E7E59CD35DD3}"/>
              </a:ext>
            </a:extLst>
          </p:cNvPr>
          <p:cNvCxnSpPr>
            <a:cxnSpLocks/>
          </p:cNvCxnSpPr>
          <p:nvPr/>
        </p:nvCxnSpPr>
        <p:spPr>
          <a:xfrm>
            <a:off x="4379976" y="4507992"/>
            <a:ext cx="2544699" cy="5783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929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DBA77BE-EC29-93D8-A24B-6063FC96F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Rubrikk-/rettingsmatriser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72C9E03-9A13-F042-C58E-DC75C23E1E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22047"/>
            <a:ext cx="10515600" cy="3866444"/>
          </a:xfrm>
        </p:spPr>
      </p:pic>
      <p:cxnSp>
        <p:nvCxnSpPr>
          <p:cNvPr id="4" name="Rett pilkobling 3">
            <a:extLst>
              <a:ext uri="{FF2B5EF4-FFF2-40B4-BE49-F238E27FC236}">
                <a16:creationId xmlns:a16="http://schemas.microsoft.com/office/drawing/2014/main" id="{4D88AF45-1D60-F145-F5D6-1C19AAEB9767}"/>
              </a:ext>
            </a:extLst>
          </p:cNvPr>
          <p:cNvCxnSpPr/>
          <p:nvPr/>
        </p:nvCxnSpPr>
        <p:spPr>
          <a:xfrm flipH="1">
            <a:off x="7178722" y="1364776"/>
            <a:ext cx="1460311" cy="757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>
            <a:extLst>
              <a:ext uri="{FF2B5EF4-FFF2-40B4-BE49-F238E27FC236}">
                <a16:creationId xmlns:a16="http://schemas.microsoft.com/office/drawing/2014/main" id="{97DAB67D-B0F9-E1DB-6438-ECF806FDC21F}"/>
              </a:ext>
            </a:extLst>
          </p:cNvPr>
          <p:cNvCxnSpPr>
            <a:cxnSpLocks/>
          </p:cNvCxnSpPr>
          <p:nvPr/>
        </p:nvCxnSpPr>
        <p:spPr>
          <a:xfrm flipV="1">
            <a:off x="395785" y="3248167"/>
            <a:ext cx="559558" cy="6141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5092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fed57a-1a37-412b-bfdf-5e7e9308a79a">
      <Terms xmlns="http://schemas.microsoft.com/office/infopath/2007/PartnerControls"/>
    </lcf76f155ced4ddcb4097134ff3c332f>
    <TaxCatchAll xmlns="b403c74e-a080-44b5-960b-51d95ea49d4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6308B60A6EE44C99FBB8FC984934EB" ma:contentTypeVersion="14" ma:contentTypeDescription="Opprett et nytt dokument." ma:contentTypeScope="" ma:versionID="284102beb91ed4e96890cc5582f59903">
  <xsd:schema xmlns:xsd="http://www.w3.org/2001/XMLSchema" xmlns:xs="http://www.w3.org/2001/XMLSchema" xmlns:p="http://schemas.microsoft.com/office/2006/metadata/properties" xmlns:ns2="97fed57a-1a37-412b-bfdf-5e7e9308a79a" xmlns:ns3="b403c74e-a080-44b5-960b-51d95ea49d41" targetNamespace="http://schemas.microsoft.com/office/2006/metadata/properties" ma:root="true" ma:fieldsID="63371be75697f7ab392b757ef4e6e258" ns2:_="" ns3:_="">
    <xsd:import namespace="97fed57a-1a37-412b-bfdf-5e7e9308a79a"/>
    <xsd:import namespace="b403c74e-a080-44b5-960b-51d95ea49d4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fed57a-1a37-412b-bfdf-5e7e9308a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8b20852f-1fce-4e7e-a772-1d63f7e56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03c74e-a080-44b5-960b-51d95ea49d41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a2c42414-b72a-4b6c-a737-60ad7b494e48}" ma:internalName="TaxCatchAll" ma:showField="CatchAllData" ma:web="b403c74e-a080-44b5-960b-51d95ea49d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ECAC1D-01EE-4513-8364-4F6848E3F4FF}">
  <ds:schemaRefs>
    <ds:schemaRef ds:uri="http://schemas.microsoft.com/office/2006/metadata/properties"/>
    <ds:schemaRef ds:uri="http://schemas.microsoft.com/office/infopath/2007/PartnerControls"/>
    <ds:schemaRef ds:uri="97fed57a-1a37-412b-bfdf-5e7e9308a79a"/>
    <ds:schemaRef ds:uri="b403c74e-a080-44b5-960b-51d95ea49d41"/>
  </ds:schemaRefs>
</ds:datastoreItem>
</file>

<file path=customXml/itemProps2.xml><?xml version="1.0" encoding="utf-8"?>
<ds:datastoreItem xmlns:ds="http://schemas.openxmlformats.org/officeDocument/2006/customXml" ds:itemID="{A853C744-0FEE-4FB3-B18B-8500FEAF82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7fed57a-1a37-412b-bfdf-5e7e9308a79a"/>
    <ds:schemaRef ds:uri="b403c74e-a080-44b5-960b-51d95ea49d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FCFAA94-BBD1-4ED8-AB44-A56ED61915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8548</TotalTime>
  <Words>1237</Words>
  <Application>Microsoft Office PowerPoint</Application>
  <PresentationFormat>Widescreen</PresentationFormat>
  <Paragraphs>145</Paragraphs>
  <Slides>25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6" baseType="lpstr">
      <vt:lpstr>SketchyVTI</vt:lpstr>
      <vt:lpstr>Dugga</vt:lpstr>
      <vt:lpstr>Innhold:</vt:lpstr>
      <vt:lpstr>SEB? Respondus?</vt:lpstr>
      <vt:lpstr>Make Me Admin</vt:lpstr>
      <vt:lpstr>Laste ned Respondus</vt:lpstr>
      <vt:lpstr>Oppstarts- og avslutningsmelding</vt:lpstr>
      <vt:lpstr>Lag prøve</vt:lpstr>
      <vt:lpstr>Lag prøve med poeng</vt:lpstr>
      <vt:lpstr>Rubrikk-/rettingsmatriser</vt:lpstr>
      <vt:lpstr>Lage rettingsmatriser / vurderingskriterier</vt:lpstr>
      <vt:lpstr>Lag prøve med «Rubrikker uten poeng»</vt:lpstr>
      <vt:lpstr>Lag prøve med «Rubrikker uten poeng»</vt:lpstr>
      <vt:lpstr>Lag prøve</vt:lpstr>
      <vt:lpstr>Lag prøve</vt:lpstr>
      <vt:lpstr>Lag prøve til lærere</vt:lpstr>
      <vt:lpstr>Under prøven</vt:lpstr>
      <vt:lpstr>Retting</vt:lpstr>
      <vt:lpstr>Retting</vt:lpstr>
      <vt:lpstr>Du må låse besvarelsene for å se navn </vt:lpstr>
      <vt:lpstr>Last ned / skriv ut</vt:lpstr>
      <vt:lpstr>Retting ved hjelp av rettingsmatriser / vurderingskriterier</vt:lpstr>
      <vt:lpstr>Retting av poengbesvarelse</vt:lpstr>
      <vt:lpstr>Retting av poengbesvarelse</vt:lpstr>
      <vt:lpstr>Retting av poengbesvarelse</vt:lpstr>
      <vt:lpstr>Publisere resultater</vt:lpstr>
    </vt:vector>
  </TitlesOfParts>
  <Company>Troms fylkeskommune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Therese Holt Hansen</dc:creator>
  <cp:lastModifiedBy>Therese Holt Hansen</cp:lastModifiedBy>
  <cp:revision>4</cp:revision>
  <dcterms:created xsi:type="dcterms:W3CDTF">2025-01-24T07:58:05Z</dcterms:created>
  <dcterms:modified xsi:type="dcterms:W3CDTF">2026-04-13T06:50:37Z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0x0101004A6308B60A6EE44C99FBB8FC984934EB</vt:lpwstr>
  </property>
  <property fmtid="{D5CDD505-2E9C-101B-9397-08002B2CF9AE}" pid="3" name="MediaServiceImageTags">
    <vt:lpwstr/>
  </property>
</Properties>
</file>