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69" r:id="rId5"/>
    <p:sldId id="278" r:id="rId6"/>
    <p:sldId id="270" r:id="rId7"/>
    <p:sldId id="277" r:id="rId8"/>
    <p:sldId id="275" r:id="rId9"/>
    <p:sldId id="280" r:id="rId10"/>
    <p:sldId id="282" r:id="rId11"/>
    <p:sldId id="283" r:id="rId12"/>
    <p:sldId id="276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3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4591-DAA4-4BC7-ACC1-DA3B33C141A1}" type="datetimeFigureOut">
              <a:rPr lang="nb-NO" smtClean="0"/>
              <a:t>13.04.2026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A5618-8C27-4EE2-B0F7-B6DCA1E235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1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4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0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0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0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9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6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0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0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8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6DCA07-9052-C61D-FE71-9CDF35B7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Retting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506A607-1EEE-56DD-9849-7CCB73D74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53725"/>
            <a:ext cx="8510940" cy="3450830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FBCDE29-4FD4-4CFF-09A8-95AE1A9D9479}"/>
              </a:ext>
            </a:extLst>
          </p:cNvPr>
          <p:cNvSpPr txBox="1"/>
          <p:nvPr/>
        </p:nvSpPr>
        <p:spPr>
          <a:xfrm>
            <a:off x="838200" y="2101187"/>
            <a:ext cx="10413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Du finner alle prøver som er klare for retting under fanen </a:t>
            </a:r>
            <a:r>
              <a:rPr lang="nb-NO" sz="2800" b="1" dirty="0"/>
              <a:t>«Karakter»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1F82B67-649E-76AF-FE26-08DBDF07B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383" y="3815976"/>
            <a:ext cx="4363059" cy="2676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52E398F-BB6F-8364-C811-46081D1E0CCE}"/>
              </a:ext>
            </a:extLst>
          </p:cNvPr>
          <p:cNvSpPr txBox="1"/>
          <p:nvPr/>
        </p:nvSpPr>
        <p:spPr>
          <a:xfrm>
            <a:off x="10031104" y="2101187"/>
            <a:ext cx="197892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Bytt mellom fanene «Oversikt», «Karakter» «Lock» og «Publiser» for å lese besvarelser, gi tilbakemelding og publisere resultater</a:t>
            </a:r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C3D70E64-F805-BDE2-CD5A-22FDEBDF4B3A}"/>
              </a:ext>
            </a:extLst>
          </p:cNvPr>
          <p:cNvCxnSpPr>
            <a:cxnSpLocks/>
          </p:cNvCxnSpPr>
          <p:nvPr/>
        </p:nvCxnSpPr>
        <p:spPr>
          <a:xfrm flipH="1">
            <a:off x="9381698" y="3429000"/>
            <a:ext cx="1972102" cy="801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C1A137CB-69D6-1313-EE93-30B4667F6B5B}"/>
              </a:ext>
            </a:extLst>
          </p:cNvPr>
          <p:cNvCxnSpPr>
            <a:cxnSpLocks/>
          </p:cNvCxnSpPr>
          <p:nvPr/>
        </p:nvCxnSpPr>
        <p:spPr>
          <a:xfrm flipV="1">
            <a:off x="6619164" y="5268036"/>
            <a:ext cx="614149" cy="150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3D4CB7F-EBD4-CAF1-EBFB-C319DB5CFBFD}"/>
              </a:ext>
            </a:extLst>
          </p:cNvPr>
          <p:cNvSpPr txBox="1"/>
          <p:nvPr/>
        </p:nvSpPr>
        <p:spPr>
          <a:xfrm>
            <a:off x="4897795" y="5268036"/>
            <a:ext cx="167029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Bytt til «Handins» for å rette og gi tilbakemeldinger til hver besvarelse</a:t>
            </a:r>
          </a:p>
        </p:txBody>
      </p: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AEF645CA-9D33-C730-E034-56E8E98855C9}"/>
              </a:ext>
            </a:extLst>
          </p:cNvPr>
          <p:cNvCxnSpPr>
            <a:cxnSpLocks/>
          </p:cNvCxnSpPr>
          <p:nvPr/>
        </p:nvCxnSpPr>
        <p:spPr>
          <a:xfrm flipH="1">
            <a:off x="5870448" y="2551176"/>
            <a:ext cx="502920" cy="302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6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743A9C-6927-8188-AD43-25FBF349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Retting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92C3C3B-B3AA-E8C7-EFAF-D8C5D5D13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307" y="2665754"/>
            <a:ext cx="7570381" cy="402815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2DBFCADE-0F28-0D4A-72B8-A7F44BB8E3F8}"/>
              </a:ext>
            </a:extLst>
          </p:cNvPr>
          <p:cNvSpPr txBox="1"/>
          <p:nvPr/>
        </p:nvSpPr>
        <p:spPr>
          <a:xfrm>
            <a:off x="414670" y="1998921"/>
            <a:ext cx="28920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Prøver som ikke er låst ligger under «Skal rettes»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E109038-EE5F-8A14-DCD9-6E0F69A1A0FD}"/>
              </a:ext>
            </a:extLst>
          </p:cNvPr>
          <p:cNvSpPr txBox="1"/>
          <p:nvPr/>
        </p:nvSpPr>
        <p:spPr>
          <a:xfrm>
            <a:off x="3804046" y="1998921"/>
            <a:ext cx="28920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Prøver som er låst ligger under «Publiser»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2E38D79-5C6B-D182-05DD-0DBE149A5137}"/>
              </a:ext>
            </a:extLst>
          </p:cNvPr>
          <p:cNvSpPr txBox="1"/>
          <p:nvPr/>
        </p:nvSpPr>
        <p:spPr>
          <a:xfrm>
            <a:off x="7193422" y="1998921"/>
            <a:ext cx="28920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Prøver som er publisert ligger under «Fullført»</a:t>
            </a:r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0B450DB6-8E06-836A-97A7-57B83ADDAA13}"/>
              </a:ext>
            </a:extLst>
          </p:cNvPr>
          <p:cNvCxnSpPr/>
          <p:nvPr/>
        </p:nvCxnSpPr>
        <p:spPr>
          <a:xfrm>
            <a:off x="1380744" y="2468880"/>
            <a:ext cx="1207008" cy="1271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3E2F8C7F-86B7-BB5D-B6C5-FE73A40733EB}"/>
              </a:ext>
            </a:extLst>
          </p:cNvPr>
          <p:cNvCxnSpPr>
            <a:cxnSpLocks/>
          </p:cNvCxnSpPr>
          <p:nvPr/>
        </p:nvCxnSpPr>
        <p:spPr>
          <a:xfrm flipH="1">
            <a:off x="3511296" y="2457030"/>
            <a:ext cx="1257193" cy="1282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39D54650-DAAA-B809-810B-E7891493F725}"/>
              </a:ext>
            </a:extLst>
          </p:cNvPr>
          <p:cNvCxnSpPr>
            <a:cxnSpLocks/>
          </p:cNvCxnSpPr>
          <p:nvPr/>
        </p:nvCxnSpPr>
        <p:spPr>
          <a:xfrm flipH="1">
            <a:off x="4379976" y="2457030"/>
            <a:ext cx="3215640" cy="1346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C2E93FDB-0867-9D81-AB26-0EE721A4CB85}"/>
              </a:ext>
            </a:extLst>
          </p:cNvPr>
          <p:cNvSpPr txBox="1"/>
          <p:nvPr/>
        </p:nvSpPr>
        <p:spPr>
          <a:xfrm>
            <a:off x="7918704" y="365125"/>
            <a:ext cx="40233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Tips: Det er mulig å låse og låse opp besvarelser uten at elevene får beskjed om dette. Det er også mulig å avpublisere, men dersom elevene får varsel om publisering vil de også få beskjed ved ny publisering</a:t>
            </a:r>
          </a:p>
        </p:txBody>
      </p:sp>
    </p:spTree>
    <p:extLst>
      <p:ext uri="{BB962C8B-B14F-4D97-AF65-F5344CB8AC3E}">
        <p14:creationId xmlns:p14="http://schemas.microsoft.com/office/powerpoint/2010/main" val="385238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A97922-872C-0507-35B8-50116EDC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Du må låse besvarelsene for å se navn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CF6E5E-AE75-824F-8386-B5DEA03CD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Lås for å se navn</a:t>
            </a:r>
          </a:p>
          <a:p>
            <a:r>
              <a:rPr lang="nb-NO" dirty="0"/>
              <a:t>Lås opp for å registrere resultater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5155C4E-BE96-DF80-95BD-873D1623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257" y="3164711"/>
            <a:ext cx="6661543" cy="3255329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C160471F-4F13-514B-73DE-2721836C2D7B}"/>
              </a:ext>
            </a:extLst>
          </p:cNvPr>
          <p:cNvCxnSpPr/>
          <p:nvPr/>
        </p:nvCxnSpPr>
        <p:spPr>
          <a:xfrm>
            <a:off x="4394579" y="2565779"/>
            <a:ext cx="1269242" cy="98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88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553A91-057E-488B-77F9-2D1BF542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Last ned / skriv ut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706CFA-E885-1CDB-E790-DAB3E2E41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212265" cy="4251960"/>
          </a:xfrm>
        </p:spPr>
        <p:txBody>
          <a:bodyPr/>
          <a:lstStyle/>
          <a:p>
            <a:r>
              <a:rPr lang="nb-NO" dirty="0"/>
              <a:t>Hvis du vil skrive ut besvarelsen og rette den på «gamlemåten» er det fullt mulig</a:t>
            </a:r>
          </a:p>
          <a:p>
            <a:r>
              <a:rPr lang="nb-NO" dirty="0"/>
              <a:t>Hvis du ønsker å rette besvarelsen anonymisert trykker du på nedlastingsikonet </a:t>
            </a:r>
            <a:r>
              <a:rPr lang="nb-NO" b="1" dirty="0"/>
              <a:t>før du har låst besvarelsen</a:t>
            </a:r>
          </a:p>
          <a:p>
            <a:r>
              <a:rPr lang="nb-NO" dirty="0"/>
              <a:t>Hvis du ønsker å vite hvem som har levert besvarelsen når du retter må </a:t>
            </a:r>
            <a:r>
              <a:rPr lang="nb-NO" b="1" dirty="0"/>
              <a:t>du låse besvarelsene først (Lock)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10F7FD3-AE5E-1393-8E8C-C435DC0F5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65" y="3054799"/>
            <a:ext cx="6698512" cy="3438076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614190B4-A66D-B0C1-7CA0-404A44B71301}"/>
              </a:ext>
            </a:extLst>
          </p:cNvPr>
          <p:cNvCxnSpPr>
            <a:cxnSpLocks/>
          </p:cNvCxnSpPr>
          <p:nvPr/>
        </p:nvCxnSpPr>
        <p:spPr>
          <a:xfrm flipV="1">
            <a:off x="4407408" y="4773837"/>
            <a:ext cx="2046555" cy="1240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A710696-9991-30B4-80E7-45C02EF3CBE3}"/>
              </a:ext>
            </a:extLst>
          </p:cNvPr>
          <p:cNvSpPr txBox="1"/>
          <p:nvPr/>
        </p:nvSpPr>
        <p:spPr>
          <a:xfrm>
            <a:off x="1033272" y="6013944"/>
            <a:ext cx="33741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Trykk på nedlastingsikonet. Det vil da bli generert en PDF av besvarelsen og du vil få mulighet til å skrive den ut</a:t>
            </a:r>
          </a:p>
        </p:txBody>
      </p:sp>
    </p:spTree>
    <p:extLst>
      <p:ext uri="{BB962C8B-B14F-4D97-AF65-F5344CB8AC3E}">
        <p14:creationId xmlns:p14="http://schemas.microsoft.com/office/powerpoint/2010/main" val="204396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F58770-3BDE-EB2C-92FB-8A6BC50A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Retting ved hjelp av rettingsmatriser / vurderingskriterier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2B48D7-C6C8-94A4-C36F-D633B7DFA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771030" cy="4251960"/>
          </a:xfrm>
        </p:spPr>
        <p:txBody>
          <a:bodyPr/>
          <a:lstStyle/>
          <a:p>
            <a:r>
              <a:rPr lang="nb-NO" dirty="0"/>
              <a:t>I fanen «Handins» finner du hver besvarelse for seg. Der kan du gi kommentarer i teksten, markere med farger og gi tilbakemeldinger. </a:t>
            </a:r>
          </a:p>
          <a:p>
            <a:r>
              <a:rPr lang="nb-NO" dirty="0"/>
              <a:t>Du kan krysse av hvor eleven ligger i henhold til vurderingskriteriene</a:t>
            </a:r>
          </a:p>
          <a:p>
            <a:r>
              <a:rPr lang="nb-NO" dirty="0"/>
              <a:t>Du kan registrere resultat</a:t>
            </a:r>
          </a:p>
          <a:p>
            <a:pPr lvl="1"/>
            <a:r>
              <a:rPr lang="nb-NO" dirty="0"/>
              <a:t>Her velger du selv om du skriver en tallkarakter eller en annen tilbakemelding (F.eks. «Godt jobba!»)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BD3EF9F-11AC-8563-14E4-5921A4AE8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611" y="1225184"/>
            <a:ext cx="4471044" cy="285920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E404343-FCCB-7BE6-91B6-95F626D53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611" y="3429000"/>
            <a:ext cx="4471044" cy="289996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65D7554-9F61-5618-6738-B9DD680C0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610" y="3222655"/>
            <a:ext cx="1450135" cy="3106310"/>
          </a:xfrm>
          <a:prstGeom prst="rect">
            <a:avLst/>
          </a:prstGeom>
        </p:spPr>
      </p:pic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FE61A707-CA3D-BC6F-ECC1-A59CA5291DDA}"/>
              </a:ext>
            </a:extLst>
          </p:cNvPr>
          <p:cNvCxnSpPr>
            <a:cxnSpLocks/>
          </p:cNvCxnSpPr>
          <p:nvPr/>
        </p:nvCxnSpPr>
        <p:spPr>
          <a:xfrm>
            <a:off x="3090672" y="4224528"/>
            <a:ext cx="7827264" cy="155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A5D39F6D-AF2C-7D65-1224-3982EE09457F}"/>
              </a:ext>
            </a:extLst>
          </p:cNvPr>
          <p:cNvCxnSpPr>
            <a:cxnSpLocks/>
          </p:cNvCxnSpPr>
          <p:nvPr/>
        </p:nvCxnSpPr>
        <p:spPr>
          <a:xfrm flipH="1" flipV="1">
            <a:off x="10981944" y="4944449"/>
            <a:ext cx="612648" cy="227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129A0BB7-470C-5199-D5F8-F8B5175AC77E}"/>
              </a:ext>
            </a:extLst>
          </p:cNvPr>
          <p:cNvCxnSpPr>
            <a:cxnSpLocks/>
          </p:cNvCxnSpPr>
          <p:nvPr/>
        </p:nvCxnSpPr>
        <p:spPr>
          <a:xfrm>
            <a:off x="3319272" y="4836753"/>
            <a:ext cx="5069157" cy="1344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F9A48896-F900-13EB-22B8-79C25A0BD87B}"/>
              </a:ext>
            </a:extLst>
          </p:cNvPr>
          <p:cNvCxnSpPr>
            <a:cxnSpLocks/>
          </p:cNvCxnSpPr>
          <p:nvPr/>
        </p:nvCxnSpPr>
        <p:spPr>
          <a:xfrm flipV="1">
            <a:off x="5522976" y="1913196"/>
            <a:ext cx="1639824" cy="290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F315524-9445-E95A-97C5-F2C4C73E040A}"/>
              </a:ext>
            </a:extLst>
          </p:cNvPr>
          <p:cNvSpPr txBox="1"/>
          <p:nvPr/>
        </p:nvSpPr>
        <p:spPr>
          <a:xfrm>
            <a:off x="4251960" y="2944368"/>
            <a:ext cx="25006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NB!! Husk å lagre kommentarer underveis!!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0A4C094D-F83D-8E1E-F539-A3BB0AAECF4F}"/>
              </a:ext>
            </a:extLst>
          </p:cNvPr>
          <p:cNvCxnSpPr/>
          <p:nvPr/>
        </p:nvCxnSpPr>
        <p:spPr>
          <a:xfrm>
            <a:off x="6684264" y="3222655"/>
            <a:ext cx="1518481" cy="203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5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4B26A-3088-498E-9DDB-9B5A28D0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Retting av poengbesvarelse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4599371-C8F8-2443-0D42-3325490A3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9074" y="2128838"/>
            <a:ext cx="4180501" cy="4252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D61FC2-0DFB-3FEE-DBD2-8481F201B889}"/>
              </a:ext>
            </a:extLst>
          </p:cNvPr>
          <p:cNvSpPr txBox="1">
            <a:spLocks/>
          </p:cNvSpPr>
          <p:nvPr/>
        </p:nvSpPr>
        <p:spPr>
          <a:xfrm>
            <a:off x="838200" y="1929384"/>
            <a:ext cx="5610225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Hvis du har valgt at automatisk rettede svar skal vises ved innlevering, vil det se slik ut for elevene</a:t>
            </a:r>
          </a:p>
          <a:p>
            <a:r>
              <a:rPr lang="nb-NO" dirty="0"/>
              <a:t>Her har spørsmålet «Stil» blitt holdt utenfor, da det ikke kan rettes automatisk</a:t>
            </a:r>
          </a:p>
          <a:p>
            <a:endParaRPr lang="nb-NO" dirty="0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7ED0344D-24A3-7610-8E0F-43F68C57DA21}"/>
              </a:ext>
            </a:extLst>
          </p:cNvPr>
          <p:cNvCxnSpPr/>
          <p:nvPr/>
        </p:nvCxnSpPr>
        <p:spPr>
          <a:xfrm>
            <a:off x="4752975" y="2714625"/>
            <a:ext cx="2686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24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36A722-9ECB-7FCC-6009-463A1D89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Retting av poengbesvarelse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DE8FA5-4ED8-2273-5E84-8D06E6F2D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3066288" cy="4251960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Under fanen «Karakter» velger du «</a:t>
            </a:r>
            <a:r>
              <a:rPr lang="nb-NO" dirty="0" err="1"/>
              <a:t>Handins</a:t>
            </a:r>
            <a:r>
              <a:rPr lang="nb-NO" dirty="0"/>
              <a:t>» og får se hver enkelt besvarelse for seg. </a:t>
            </a:r>
          </a:p>
          <a:p>
            <a:r>
              <a:rPr lang="nb-NO" dirty="0"/>
              <a:t>Her ligger de automatisk rettede inne med poengsum (du kan endre denne om du vil), mens «stil-oppgaven» behøver at du retter manuelt</a:t>
            </a:r>
          </a:p>
          <a:p>
            <a:r>
              <a:rPr lang="nb-NO" dirty="0"/>
              <a:t>Ved å trykke «vis verktøy» kan du markere og kommentere i tekst, og gi tilbakemeldinger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D263E8A-120B-C9CF-1085-0F79B2EA3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61841"/>
            <a:ext cx="8020050" cy="4148940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596BCB19-5449-FA73-8D93-DD6EC13B1FB6}"/>
              </a:ext>
            </a:extLst>
          </p:cNvPr>
          <p:cNvCxnSpPr>
            <a:cxnSpLocks/>
          </p:cNvCxnSpPr>
          <p:nvPr/>
        </p:nvCxnSpPr>
        <p:spPr>
          <a:xfrm flipV="1">
            <a:off x="3576257" y="2035207"/>
            <a:ext cx="1005268" cy="415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821C4568-F977-B30A-8E0C-09E9FC9DF858}"/>
              </a:ext>
            </a:extLst>
          </p:cNvPr>
          <p:cNvCxnSpPr/>
          <p:nvPr/>
        </p:nvCxnSpPr>
        <p:spPr>
          <a:xfrm flipV="1">
            <a:off x="3657600" y="2450592"/>
            <a:ext cx="923925" cy="585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28AF63E1-2CA2-98A7-A39B-B04C7F68B813}"/>
              </a:ext>
            </a:extLst>
          </p:cNvPr>
          <p:cNvCxnSpPr>
            <a:cxnSpLocks/>
          </p:cNvCxnSpPr>
          <p:nvPr/>
        </p:nvCxnSpPr>
        <p:spPr>
          <a:xfrm flipV="1">
            <a:off x="3657600" y="3611880"/>
            <a:ext cx="6208776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92F91325-BDC8-73EC-A1C9-46F34CC5378E}"/>
              </a:ext>
            </a:extLst>
          </p:cNvPr>
          <p:cNvCxnSpPr>
            <a:cxnSpLocks/>
          </p:cNvCxnSpPr>
          <p:nvPr/>
        </p:nvCxnSpPr>
        <p:spPr>
          <a:xfrm flipV="1">
            <a:off x="3657600" y="3831336"/>
            <a:ext cx="4361688" cy="1124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>
            <a:extLst>
              <a:ext uri="{FF2B5EF4-FFF2-40B4-BE49-F238E27FC236}">
                <a16:creationId xmlns:a16="http://schemas.microsoft.com/office/drawing/2014/main" id="{F5453DB3-C62C-8E06-CD8E-BC9074FE5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285" y="5342724"/>
            <a:ext cx="1976861" cy="1336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18588935-162A-0A51-F539-A89E2A59DAE4}"/>
              </a:ext>
            </a:extLst>
          </p:cNvPr>
          <p:cNvCxnSpPr/>
          <p:nvPr/>
        </p:nvCxnSpPr>
        <p:spPr>
          <a:xfrm>
            <a:off x="2679192" y="5736461"/>
            <a:ext cx="1549093" cy="170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2C3E49AC-83B0-A409-1BDD-D6439E80FE05}"/>
              </a:ext>
            </a:extLst>
          </p:cNvPr>
          <p:cNvCxnSpPr/>
          <p:nvPr/>
        </p:nvCxnSpPr>
        <p:spPr>
          <a:xfrm flipV="1">
            <a:off x="3054096" y="6537960"/>
            <a:ext cx="1174189" cy="73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D23FB3-332A-D374-107B-297779466830}"/>
              </a:ext>
            </a:extLst>
          </p:cNvPr>
          <p:cNvSpPr txBox="1"/>
          <p:nvPr/>
        </p:nvSpPr>
        <p:spPr>
          <a:xfrm>
            <a:off x="585216" y="6383464"/>
            <a:ext cx="24048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Husk å lagre tilbakemeldingene underveis!</a:t>
            </a:r>
          </a:p>
        </p:txBody>
      </p:sp>
    </p:spTree>
    <p:extLst>
      <p:ext uri="{BB962C8B-B14F-4D97-AF65-F5344CB8AC3E}">
        <p14:creationId xmlns:p14="http://schemas.microsoft.com/office/powerpoint/2010/main" val="295399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7725BA-3BB0-3A58-8861-E1E04F5D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Retting av poengbesvarelse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2A8A14-23DE-63A8-CBF9-F737162A4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3914775" cy="4251960"/>
          </a:xfrm>
        </p:spPr>
        <p:txBody>
          <a:bodyPr/>
          <a:lstStyle/>
          <a:p>
            <a:r>
              <a:rPr lang="nb-NO" dirty="0"/>
              <a:t>Før du kan låse må du velge karakterskala</a:t>
            </a:r>
          </a:p>
          <a:p>
            <a:r>
              <a:rPr lang="nb-NO" dirty="0"/>
              <a:t>Du får så oversikt over poeng og karakterer</a:t>
            </a:r>
          </a:p>
          <a:p>
            <a:r>
              <a:rPr lang="nb-NO" dirty="0"/>
              <a:t>Dersom du ønsker å endre hvilke poeng som fører til hvilken karakter kan du endre poengene og </a:t>
            </a:r>
            <a:r>
              <a:rPr lang="nb-NO" dirty="0" err="1"/>
              <a:t>trykkr</a:t>
            </a:r>
            <a:r>
              <a:rPr lang="nb-NO" dirty="0"/>
              <a:t> «Lagre skala»</a:t>
            </a:r>
          </a:p>
          <a:p>
            <a:r>
              <a:rPr lang="nb-NO" dirty="0"/>
              <a:t>Du kan nå låse og publisere </a:t>
            </a:r>
            <a:r>
              <a:rPr lang="nb-NO" dirty="0" err="1"/>
              <a:t>resutlater</a:t>
            </a:r>
            <a:endParaRPr lang="nb-NO" dirty="0"/>
          </a:p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432BA20-6D59-59E9-41EF-B4500A82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05" y="1809750"/>
            <a:ext cx="6385595" cy="2730341"/>
          </a:xfrm>
          <a:prstGeom prst="rect">
            <a:avLst/>
          </a:prstGeom>
        </p:spPr>
      </p:pic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27B94040-4518-643B-DED1-7E70C0FF51EC}"/>
              </a:ext>
            </a:extLst>
          </p:cNvPr>
          <p:cNvCxnSpPr/>
          <p:nvPr/>
        </p:nvCxnSpPr>
        <p:spPr>
          <a:xfrm>
            <a:off x="4752974" y="2257425"/>
            <a:ext cx="2809876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>
            <a:extLst>
              <a:ext uri="{FF2B5EF4-FFF2-40B4-BE49-F238E27FC236}">
                <a16:creationId xmlns:a16="http://schemas.microsoft.com/office/drawing/2014/main" id="{9F496AF3-9942-507C-1A21-1199687C0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308" y="4177358"/>
            <a:ext cx="6132611" cy="2315517"/>
          </a:xfrm>
          <a:prstGeom prst="rect">
            <a:avLst/>
          </a:prstGeom>
        </p:spPr>
      </p:pic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F3423ED4-B4FA-9E63-10C0-510CE92B10DC}"/>
              </a:ext>
            </a:extLst>
          </p:cNvPr>
          <p:cNvCxnSpPr/>
          <p:nvPr/>
        </p:nvCxnSpPr>
        <p:spPr>
          <a:xfrm>
            <a:off x="4544568" y="4855464"/>
            <a:ext cx="5605272" cy="73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58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75EEB4-6269-828C-6FA3-AE1B965A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Publisere resultater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E51BB5-0CCB-B16F-DB63-23851657A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3076575" cy="4251960"/>
          </a:xfrm>
        </p:spPr>
        <p:txBody>
          <a:bodyPr/>
          <a:lstStyle/>
          <a:p>
            <a:r>
              <a:rPr lang="nb-NO" dirty="0"/>
              <a:t>Lås resultater</a:t>
            </a:r>
          </a:p>
          <a:p>
            <a:r>
              <a:rPr lang="nb-NO" dirty="0"/>
              <a:t>Publiser resultater</a:t>
            </a:r>
          </a:p>
          <a:p>
            <a:r>
              <a:rPr lang="nb-NO" dirty="0"/>
              <a:t>Her kan du velge om deltakere skal varsles, og hvilken informasjon de skal få</a:t>
            </a:r>
          </a:p>
          <a:p>
            <a:r>
              <a:rPr lang="nb-NO" dirty="0"/>
              <a:t>Du kan også velge at resultatene skal publiseres frem i tid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4287D08-EC30-AE72-6012-480910339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75" y="2238449"/>
            <a:ext cx="7610475" cy="3633830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827298B3-9704-0B74-8370-63E25E3668C6}"/>
              </a:ext>
            </a:extLst>
          </p:cNvPr>
          <p:cNvCxnSpPr>
            <a:cxnSpLocks/>
          </p:cNvCxnSpPr>
          <p:nvPr/>
        </p:nvCxnSpPr>
        <p:spPr>
          <a:xfrm>
            <a:off x="2688336" y="2935224"/>
            <a:ext cx="8019288" cy="20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A31D3F65-5062-8FF5-3B88-49E31523A305}"/>
              </a:ext>
            </a:extLst>
          </p:cNvPr>
          <p:cNvCxnSpPr>
            <a:cxnSpLocks/>
          </p:cNvCxnSpPr>
          <p:nvPr/>
        </p:nvCxnSpPr>
        <p:spPr>
          <a:xfrm flipV="1">
            <a:off x="3324225" y="3714750"/>
            <a:ext cx="1009650" cy="642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506215B1-8ADC-93B5-53E6-91410893765D}"/>
              </a:ext>
            </a:extLst>
          </p:cNvPr>
          <p:cNvCxnSpPr>
            <a:cxnSpLocks/>
          </p:cNvCxnSpPr>
          <p:nvPr/>
        </p:nvCxnSpPr>
        <p:spPr>
          <a:xfrm flipV="1">
            <a:off x="3571875" y="3362325"/>
            <a:ext cx="1352550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DE78AEBA-7962-16C3-D84E-E4CDFC91B5AC}"/>
              </a:ext>
            </a:extLst>
          </p:cNvPr>
          <p:cNvCxnSpPr/>
          <p:nvPr/>
        </p:nvCxnSpPr>
        <p:spPr>
          <a:xfrm>
            <a:off x="2423160" y="2238449"/>
            <a:ext cx="2862072" cy="596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34122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6308B60A6EE44C99FBB8FC984934EB" ma:contentTypeVersion="15" ma:contentTypeDescription="Create a new document." ma:contentTypeScope="" ma:versionID="9ecab60028c65a748d408ec295fb9786">
  <xsd:schema xmlns:xsd="http://www.w3.org/2001/XMLSchema" xmlns:xs="http://www.w3.org/2001/XMLSchema" xmlns:p="http://schemas.microsoft.com/office/2006/metadata/properties" xmlns:ns2="97fed57a-1a37-412b-bfdf-5e7e9308a79a" xmlns:ns3="b403c74e-a080-44b5-960b-51d95ea49d41" targetNamespace="http://schemas.microsoft.com/office/2006/metadata/properties" ma:root="true" ma:fieldsID="fd6d01de35a71f521ace79dd01dfcece" ns2:_="" ns3:_="">
    <xsd:import namespace="97fed57a-1a37-412b-bfdf-5e7e9308a79a"/>
    <xsd:import namespace="b403c74e-a080-44b5-960b-51d95ea49d4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ed57a-1a37-412b-bfdf-5e7e9308a79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b20852f-1fce-4e7e-a772-1d63f7e56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3c74e-a080-44b5-960b-51d95ea49d4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fcc147d-607b-4a52-b822-7a30f48d26f8}" ma:internalName="TaxCatchAll" ma:showField="CatchAllData" ma:web="b403c74e-a080-44b5-960b-51d95ea49d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fed57a-1a37-412b-bfdf-5e7e9308a79a">
      <Terms xmlns="http://schemas.microsoft.com/office/infopath/2007/PartnerControls"/>
    </lcf76f155ced4ddcb4097134ff3c332f>
    <TaxCatchAll xmlns="b403c74e-a080-44b5-960b-51d95ea49d41" xsi:nil="true"/>
  </documentManagement>
</p:properties>
</file>

<file path=customXml/itemProps1.xml><?xml version="1.0" encoding="utf-8"?>
<ds:datastoreItem xmlns:ds="http://schemas.openxmlformats.org/officeDocument/2006/customXml" ds:itemID="{B57F9E07-12FE-4D7E-B913-130DD7B12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ed57a-1a37-412b-bfdf-5e7e9308a79a"/>
    <ds:schemaRef ds:uri="b403c74e-a080-44b5-960b-51d95ea49d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C1883F-3D55-4711-8738-C990A9671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B8DDFA-2972-4BB7-8F3A-DA0E0691781B}">
  <ds:schemaRefs>
    <ds:schemaRef ds:uri="http://schemas.microsoft.com/office/2006/metadata/properties"/>
    <ds:schemaRef ds:uri="http://schemas.microsoft.com/office/infopath/2007/PartnerControls"/>
    <ds:schemaRef ds:uri="97fed57a-1a37-412b-bfdf-5e7e9308a79a"/>
    <ds:schemaRef ds:uri="b403c74e-a080-44b5-960b-51d95ea49d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8552</TotalTime>
  <Words>497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Aptos</vt:lpstr>
      <vt:lpstr>Arial</vt:lpstr>
      <vt:lpstr>Modern Love</vt:lpstr>
      <vt:lpstr>The Hand</vt:lpstr>
      <vt:lpstr>SketchyVTI</vt:lpstr>
      <vt:lpstr>Retting</vt:lpstr>
      <vt:lpstr>Retting</vt:lpstr>
      <vt:lpstr>Du må låse besvarelsene for å se navn </vt:lpstr>
      <vt:lpstr>Last ned / skriv ut</vt:lpstr>
      <vt:lpstr>Retting ved hjelp av rettingsmatriser / vurderingskriterier</vt:lpstr>
      <vt:lpstr>Retting av poengbesvarelse</vt:lpstr>
      <vt:lpstr>Retting av poengbesvarelse</vt:lpstr>
      <vt:lpstr>Retting av poengbesvarelse</vt:lpstr>
      <vt:lpstr>Publisere resultater</vt:lpstr>
    </vt:vector>
  </TitlesOfParts>
  <Company>Troms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Therese Holt Hansen</dc:creator>
  <cp:lastModifiedBy>Rune Mikal Andresen</cp:lastModifiedBy>
  <cp:revision>3</cp:revision>
  <dcterms:created xsi:type="dcterms:W3CDTF">2025-01-24T07:58:05Z</dcterms:created>
  <dcterms:modified xsi:type="dcterms:W3CDTF">2026-04-13T07:41:54Z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0x0101004A6308B60A6EE44C99FBB8FC984934EB</vt:lpwstr>
  </property>
  <property fmtid="{D5CDD505-2E9C-101B-9397-08002B2CF9AE}" pid="3" name="MediaServiceImageTags">
    <vt:lpwstr/>
  </property>
</Properties>
</file>